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5"/>
  </p:notesMasterIdLst>
  <p:sldIdLst>
    <p:sldId id="256" r:id="rId2"/>
    <p:sldId id="260" r:id="rId3"/>
    <p:sldId id="261" r:id="rId4"/>
    <p:sldId id="262" r:id="rId5"/>
    <p:sldId id="258" r:id="rId6"/>
    <p:sldId id="263" r:id="rId7"/>
    <p:sldId id="264" r:id="rId8"/>
    <p:sldId id="265" r:id="rId9"/>
    <p:sldId id="267" r:id="rId10"/>
    <p:sldId id="266" r:id="rId11"/>
    <p:sldId id="268" r:id="rId12"/>
    <p:sldId id="257" r:id="rId13"/>
    <p:sldId id="271" r:id="rId1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5FEC58-F664-4FE9-AE3E-CF15C3195FFD}" type="datetimeFigureOut">
              <a:rPr lang="pl-PL" smtClean="0"/>
              <a:t>08.05.2021</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C23EF-EAE7-4EA1-9E30-A52E46E33B10}" type="slidenum">
              <a:rPr lang="pl-PL" smtClean="0"/>
              <a:t>‹#›</a:t>
            </a:fld>
            <a:endParaRPr lang="pl-PL"/>
          </a:p>
        </p:txBody>
      </p:sp>
    </p:spTree>
    <p:extLst>
      <p:ext uri="{BB962C8B-B14F-4D97-AF65-F5344CB8AC3E}">
        <p14:creationId xmlns:p14="http://schemas.microsoft.com/office/powerpoint/2010/main" val="3630596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16" name="Title 15"/>
          <p:cNvSpPr>
            <a:spLocks noGrp="1"/>
          </p:cNvSpPr>
          <p:nvPr>
            <p:ph type="title"/>
          </p:nvPr>
        </p:nvSpPr>
        <p:spPr>
          <a:xfrm>
            <a:off x="2438400" y="1447800"/>
            <a:ext cx="3962400" cy="2133600"/>
          </a:xfrm>
        </p:spPr>
        <p:txBody>
          <a:bodyPr anchor="b"/>
          <a:lstStyle/>
          <a:p>
            <a:r>
              <a:rPr lang="pl-PL"/>
              <a:t>Kliknij, aby edytować styl</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DA8991A5-EA00-4885-8F5E-5A8CA0A1379A}" type="datetimeFigureOut">
              <a:rPr lang="pl-PL" smtClean="0"/>
              <a:t>08.05.2021</a:t>
            </a:fld>
            <a:endParaRPr lang="pl-PL"/>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067626FF-FCDD-46E0-AF54-87420B372A5D}" type="slidenum">
              <a:rPr lang="pl-PL" smtClean="0"/>
              <a:t>‹#›</a:t>
            </a:fld>
            <a:endParaRPr lang="pl-PL"/>
          </a:p>
        </p:txBody>
      </p:sp>
      <p:sp>
        <p:nvSpPr>
          <p:cNvPr id="15" name="Footer Placeholder 14"/>
          <p:cNvSpPr>
            <a:spLocks noGrp="1"/>
          </p:cNvSpPr>
          <p:nvPr>
            <p:ph type="ftr" sz="quarter" idx="12"/>
          </p:nvPr>
        </p:nvSpPr>
        <p:spPr>
          <a:xfrm>
            <a:off x="3581400" y="6296248"/>
            <a:ext cx="2820987" cy="152400"/>
          </a:xfrm>
        </p:spPr>
        <p:txBody>
          <a:bodyPr/>
          <a:lstStyle/>
          <a:p>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Date Placeholder 12"/>
          <p:cNvSpPr>
            <a:spLocks noGrp="1"/>
          </p:cNvSpPr>
          <p:nvPr>
            <p:ph type="dt" sz="half" idx="10"/>
          </p:nvPr>
        </p:nvSpPr>
        <p:spPr/>
        <p:txBody>
          <a:bodyPr/>
          <a:lstStyle/>
          <a:p>
            <a:fld id="{DA8991A5-EA00-4885-8F5E-5A8CA0A1379A}" type="datetimeFigureOut">
              <a:rPr lang="pl-PL" smtClean="0"/>
              <a:t>08.05.2021</a:t>
            </a:fld>
            <a:endParaRPr lang="pl-PL"/>
          </a:p>
        </p:txBody>
      </p:sp>
      <p:sp>
        <p:nvSpPr>
          <p:cNvPr id="14" name="Slide Number Placeholder 13"/>
          <p:cNvSpPr>
            <a:spLocks noGrp="1"/>
          </p:cNvSpPr>
          <p:nvPr>
            <p:ph type="sldNum" sz="quarter" idx="11"/>
          </p:nvPr>
        </p:nvSpPr>
        <p:spPr/>
        <p:txBody>
          <a:bodyPr/>
          <a:lstStyle/>
          <a:p>
            <a:fld id="{067626FF-FCDD-46E0-AF54-87420B372A5D}" type="slidenum">
              <a:rPr lang="pl-PL" smtClean="0"/>
              <a:t>‹#›</a:t>
            </a:fld>
            <a:endParaRPr lang="pl-PL"/>
          </a:p>
        </p:txBody>
      </p:sp>
      <p:sp>
        <p:nvSpPr>
          <p:cNvPr id="15" name="Footer Placeholder 14"/>
          <p:cNvSpPr>
            <a:spLocks noGrp="1"/>
          </p:cNvSpPr>
          <p:nvPr>
            <p:ph type="ftr" sz="quarter" idx="12"/>
          </p:nvPr>
        </p:nvSpPr>
        <p:spPr/>
        <p:txBody>
          <a:bodyPr/>
          <a:lstStyle/>
          <a:p>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Date Placeholder 12"/>
          <p:cNvSpPr>
            <a:spLocks noGrp="1"/>
          </p:cNvSpPr>
          <p:nvPr>
            <p:ph type="dt" sz="half" idx="10"/>
          </p:nvPr>
        </p:nvSpPr>
        <p:spPr/>
        <p:txBody>
          <a:bodyPr/>
          <a:lstStyle/>
          <a:p>
            <a:fld id="{DA8991A5-EA00-4885-8F5E-5A8CA0A1379A}" type="datetimeFigureOut">
              <a:rPr lang="pl-PL" smtClean="0"/>
              <a:t>08.05.2021</a:t>
            </a:fld>
            <a:endParaRPr lang="pl-PL"/>
          </a:p>
        </p:txBody>
      </p:sp>
      <p:sp>
        <p:nvSpPr>
          <p:cNvPr id="14" name="Slide Number Placeholder 13"/>
          <p:cNvSpPr>
            <a:spLocks noGrp="1"/>
          </p:cNvSpPr>
          <p:nvPr>
            <p:ph type="sldNum" sz="quarter" idx="11"/>
          </p:nvPr>
        </p:nvSpPr>
        <p:spPr/>
        <p:txBody>
          <a:bodyPr/>
          <a:lstStyle/>
          <a:p>
            <a:fld id="{067626FF-FCDD-46E0-AF54-87420B372A5D}" type="slidenum">
              <a:rPr lang="pl-PL" smtClean="0"/>
              <a:t>‹#›</a:t>
            </a:fld>
            <a:endParaRPr lang="pl-PL"/>
          </a:p>
        </p:txBody>
      </p:sp>
      <p:sp>
        <p:nvSpPr>
          <p:cNvPr id="15" name="Footer Placeholder 14"/>
          <p:cNvSpPr>
            <a:spLocks noGrp="1"/>
          </p:cNvSpPr>
          <p:nvPr>
            <p:ph type="ftr" sz="quarter" idx="12"/>
          </p:nvPr>
        </p:nvSpPr>
        <p:spPr/>
        <p:txBody>
          <a:bodyPr/>
          <a:lstStyle/>
          <a:p>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6" name="Title 15"/>
          <p:cNvSpPr>
            <a:spLocks noGrp="1"/>
          </p:cNvSpPr>
          <p:nvPr>
            <p:ph type="title"/>
          </p:nvPr>
        </p:nvSpPr>
        <p:spPr/>
        <p:txBody>
          <a:bodyPr/>
          <a:lstStyle/>
          <a:p>
            <a:r>
              <a:rPr lang="pl-PL"/>
              <a:t>Kliknij, aby edytować styl</a:t>
            </a:r>
            <a:endParaRPr lang="en-US"/>
          </a:p>
        </p:txBody>
      </p:sp>
      <p:sp>
        <p:nvSpPr>
          <p:cNvPr id="10" name="Date Placeholder 9"/>
          <p:cNvSpPr>
            <a:spLocks noGrp="1"/>
          </p:cNvSpPr>
          <p:nvPr>
            <p:ph type="dt" sz="half" idx="10"/>
          </p:nvPr>
        </p:nvSpPr>
        <p:spPr/>
        <p:txBody>
          <a:bodyPr/>
          <a:lstStyle/>
          <a:p>
            <a:fld id="{DA8991A5-EA00-4885-8F5E-5A8CA0A1379A}" type="datetimeFigureOut">
              <a:rPr lang="pl-PL" smtClean="0"/>
              <a:t>08.05.2021</a:t>
            </a:fld>
            <a:endParaRPr lang="pl-PL"/>
          </a:p>
        </p:txBody>
      </p:sp>
      <p:sp>
        <p:nvSpPr>
          <p:cNvPr id="11" name="Slide Number Placeholder 10"/>
          <p:cNvSpPr>
            <a:spLocks noGrp="1"/>
          </p:cNvSpPr>
          <p:nvPr>
            <p:ph type="sldNum" sz="quarter" idx="11"/>
          </p:nvPr>
        </p:nvSpPr>
        <p:spPr/>
        <p:txBody>
          <a:bodyPr/>
          <a:lstStyle/>
          <a:p>
            <a:fld id="{067626FF-FCDD-46E0-AF54-87420B372A5D}" type="slidenum">
              <a:rPr lang="pl-PL" smtClean="0"/>
              <a:t>‹#›</a:t>
            </a:fld>
            <a:endParaRPr lang="pl-PL"/>
          </a:p>
        </p:txBody>
      </p:sp>
      <p:sp>
        <p:nvSpPr>
          <p:cNvPr id="12" name="Footer Placeholder 11"/>
          <p:cNvSpPr>
            <a:spLocks noGrp="1"/>
          </p:cNvSpPr>
          <p:nvPr>
            <p:ph type="ftr" sz="quarter" idx="12"/>
          </p:nvPr>
        </p:nvSpPr>
        <p:spPr/>
        <p:txBody>
          <a:bodyPr/>
          <a:lstStyle/>
          <a:p>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DA8991A5-EA00-4885-8F5E-5A8CA0A1379A}" type="datetimeFigureOut">
              <a:rPr lang="pl-PL" smtClean="0"/>
              <a:t>08.05.2021</a:t>
            </a:fld>
            <a:endParaRPr lang="pl-PL"/>
          </a:p>
        </p:txBody>
      </p:sp>
      <p:sp>
        <p:nvSpPr>
          <p:cNvPr id="13" name="Slide Number Placeholder 12"/>
          <p:cNvSpPr>
            <a:spLocks noGrp="1"/>
          </p:cNvSpPr>
          <p:nvPr>
            <p:ph type="sldNum" sz="quarter" idx="11"/>
          </p:nvPr>
        </p:nvSpPr>
        <p:spPr>
          <a:xfrm>
            <a:off x="4116388" y="6400800"/>
            <a:ext cx="533400" cy="152400"/>
          </a:xfrm>
        </p:spPr>
        <p:txBody>
          <a:bodyPr/>
          <a:lstStyle/>
          <a:p>
            <a:fld id="{067626FF-FCDD-46E0-AF54-87420B372A5D}" type="slidenum">
              <a:rPr lang="pl-PL" smtClean="0"/>
              <a:t>‹#›</a:t>
            </a:fld>
            <a:endParaRPr lang="pl-PL"/>
          </a:p>
        </p:txBody>
      </p:sp>
      <p:sp>
        <p:nvSpPr>
          <p:cNvPr id="14" name="Footer Placeholder 13"/>
          <p:cNvSpPr>
            <a:spLocks noGrp="1"/>
          </p:cNvSpPr>
          <p:nvPr>
            <p:ph type="ftr" sz="quarter" idx="12"/>
          </p:nvPr>
        </p:nvSpPr>
        <p:spPr>
          <a:xfrm>
            <a:off x="838200" y="6296248"/>
            <a:ext cx="2820987" cy="152400"/>
          </a:xfrm>
        </p:spPr>
        <p:txBody>
          <a:bodyPr/>
          <a:lstStyle/>
          <a:p>
            <a:endParaRPr lang="pl-PL"/>
          </a:p>
        </p:txBody>
      </p:sp>
      <p:sp>
        <p:nvSpPr>
          <p:cNvPr id="15" name="Title 14"/>
          <p:cNvSpPr>
            <a:spLocks noGrp="1"/>
          </p:cNvSpPr>
          <p:nvPr>
            <p:ph type="title"/>
          </p:nvPr>
        </p:nvSpPr>
        <p:spPr>
          <a:xfrm>
            <a:off x="457200" y="1828800"/>
            <a:ext cx="3200400" cy="1752600"/>
          </a:xfrm>
        </p:spPr>
        <p:txBody>
          <a:bodyPr anchor="b"/>
          <a:lstStyle/>
          <a:p>
            <a:r>
              <a:rPr lang="pl-PL"/>
              <a:t>Kliknij, aby edytować styl</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pl-PL"/>
              <a:t>Kliknij, aby edytować style wzorca tekstu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itle 1"/>
          <p:cNvSpPr>
            <a:spLocks noGrp="1"/>
          </p:cNvSpPr>
          <p:nvPr>
            <p:ph type="title"/>
          </p:nvPr>
        </p:nvSpPr>
        <p:spPr>
          <a:xfrm>
            <a:off x="4876800" y="457200"/>
            <a:ext cx="2819400" cy="5714999"/>
          </a:xfrm>
        </p:spPr>
        <p:txBody>
          <a:bodyPr/>
          <a:lstStyle/>
          <a:p>
            <a:r>
              <a:rPr lang="pl-PL"/>
              <a:t>Kliknij, aby edytować styl</a:t>
            </a:r>
            <a:endParaRPr lang="en-US"/>
          </a:p>
        </p:txBody>
      </p:sp>
      <p:sp>
        <p:nvSpPr>
          <p:cNvPr id="9" name="Date Placeholder 8"/>
          <p:cNvSpPr>
            <a:spLocks noGrp="1"/>
          </p:cNvSpPr>
          <p:nvPr>
            <p:ph type="dt" sz="half" idx="10"/>
          </p:nvPr>
        </p:nvSpPr>
        <p:spPr/>
        <p:txBody>
          <a:bodyPr/>
          <a:lstStyle/>
          <a:p>
            <a:fld id="{DA8991A5-EA00-4885-8F5E-5A8CA0A1379A}" type="datetimeFigureOut">
              <a:rPr lang="pl-PL" smtClean="0"/>
              <a:t>08.05.2021</a:t>
            </a:fld>
            <a:endParaRPr lang="pl-PL"/>
          </a:p>
        </p:txBody>
      </p:sp>
      <p:sp>
        <p:nvSpPr>
          <p:cNvPr id="13" name="Slide Number Placeholder 12"/>
          <p:cNvSpPr>
            <a:spLocks noGrp="1"/>
          </p:cNvSpPr>
          <p:nvPr>
            <p:ph type="sldNum" sz="quarter" idx="11"/>
          </p:nvPr>
        </p:nvSpPr>
        <p:spPr/>
        <p:txBody>
          <a:bodyPr/>
          <a:lstStyle/>
          <a:p>
            <a:fld id="{067626FF-FCDD-46E0-AF54-87420B372A5D}" type="slidenum">
              <a:rPr lang="pl-PL" smtClean="0"/>
              <a:t>‹#›</a:t>
            </a:fld>
            <a:endParaRPr lang="pl-PL"/>
          </a:p>
        </p:txBody>
      </p:sp>
      <p:sp>
        <p:nvSpPr>
          <p:cNvPr id="14" name="Footer Placeholder 13"/>
          <p:cNvSpPr>
            <a:spLocks noGrp="1"/>
          </p:cNvSpPr>
          <p:nvPr>
            <p:ph type="ftr" sz="quarter" idx="12"/>
          </p:nvPr>
        </p:nvSpPr>
        <p:spPr/>
        <p:txBody>
          <a:bodyPr/>
          <a:lstStyle/>
          <a:p>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1" name="Title 1"/>
          <p:cNvSpPr>
            <a:spLocks noGrp="1"/>
          </p:cNvSpPr>
          <p:nvPr>
            <p:ph type="title"/>
          </p:nvPr>
        </p:nvSpPr>
        <p:spPr>
          <a:xfrm>
            <a:off x="4876800" y="457200"/>
            <a:ext cx="2819400" cy="5714999"/>
          </a:xfrm>
        </p:spPr>
        <p:txBody>
          <a:bodyPr/>
          <a:lstStyle/>
          <a:p>
            <a:r>
              <a:rPr lang="pl-PL"/>
              <a:t>Kliknij, aby edytować styl</a:t>
            </a:r>
            <a:endParaRPr lang="en-US"/>
          </a:p>
        </p:txBody>
      </p:sp>
      <p:sp>
        <p:nvSpPr>
          <p:cNvPr id="12" name="Date Placeholder 11"/>
          <p:cNvSpPr>
            <a:spLocks noGrp="1"/>
          </p:cNvSpPr>
          <p:nvPr>
            <p:ph type="dt" sz="half" idx="10"/>
          </p:nvPr>
        </p:nvSpPr>
        <p:spPr/>
        <p:txBody>
          <a:bodyPr/>
          <a:lstStyle/>
          <a:p>
            <a:fld id="{DA8991A5-EA00-4885-8F5E-5A8CA0A1379A}" type="datetimeFigureOut">
              <a:rPr lang="pl-PL" smtClean="0"/>
              <a:t>08.05.2021</a:t>
            </a:fld>
            <a:endParaRPr lang="pl-PL"/>
          </a:p>
        </p:txBody>
      </p:sp>
      <p:sp>
        <p:nvSpPr>
          <p:cNvPr id="14" name="Slide Number Placeholder 13"/>
          <p:cNvSpPr>
            <a:spLocks noGrp="1"/>
          </p:cNvSpPr>
          <p:nvPr>
            <p:ph type="sldNum" sz="quarter" idx="11"/>
          </p:nvPr>
        </p:nvSpPr>
        <p:spPr/>
        <p:txBody>
          <a:bodyPr/>
          <a:lstStyle/>
          <a:p>
            <a:fld id="{067626FF-FCDD-46E0-AF54-87420B372A5D}" type="slidenum">
              <a:rPr lang="pl-PL" smtClean="0"/>
              <a:t>‹#›</a:t>
            </a:fld>
            <a:endParaRPr lang="pl-PL"/>
          </a:p>
        </p:txBody>
      </p:sp>
      <p:sp>
        <p:nvSpPr>
          <p:cNvPr id="16" name="Footer Placeholder 15"/>
          <p:cNvSpPr>
            <a:spLocks noGrp="1"/>
          </p:cNvSpPr>
          <p:nvPr>
            <p:ph type="ftr" sz="quarter" idx="12"/>
          </p:nvPr>
        </p:nvSpPr>
        <p:spPr/>
        <p:txBody>
          <a:bodyPr/>
          <a:lstStyle/>
          <a:p>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pl-PL"/>
              <a:t>Kliknij, aby edytować styl</a:t>
            </a:r>
            <a:endParaRPr lang="en-US" dirty="0"/>
          </a:p>
        </p:txBody>
      </p:sp>
      <p:sp>
        <p:nvSpPr>
          <p:cNvPr id="9" name="Date Placeholder 8"/>
          <p:cNvSpPr>
            <a:spLocks noGrp="1"/>
          </p:cNvSpPr>
          <p:nvPr>
            <p:ph type="dt" sz="half" idx="10"/>
          </p:nvPr>
        </p:nvSpPr>
        <p:spPr/>
        <p:txBody>
          <a:bodyPr/>
          <a:lstStyle/>
          <a:p>
            <a:fld id="{DA8991A5-EA00-4885-8F5E-5A8CA0A1379A}" type="datetimeFigureOut">
              <a:rPr lang="pl-PL" smtClean="0"/>
              <a:t>08.05.2021</a:t>
            </a:fld>
            <a:endParaRPr lang="pl-PL"/>
          </a:p>
        </p:txBody>
      </p:sp>
      <p:sp>
        <p:nvSpPr>
          <p:cNvPr id="10" name="Slide Number Placeholder 9"/>
          <p:cNvSpPr>
            <a:spLocks noGrp="1"/>
          </p:cNvSpPr>
          <p:nvPr>
            <p:ph type="sldNum" sz="quarter" idx="11"/>
          </p:nvPr>
        </p:nvSpPr>
        <p:spPr/>
        <p:txBody>
          <a:bodyPr/>
          <a:lstStyle/>
          <a:p>
            <a:fld id="{067626FF-FCDD-46E0-AF54-87420B372A5D}" type="slidenum">
              <a:rPr lang="pl-PL" smtClean="0"/>
              <a:t>‹#›</a:t>
            </a:fld>
            <a:endParaRPr lang="pl-PL"/>
          </a:p>
        </p:txBody>
      </p:sp>
      <p:sp>
        <p:nvSpPr>
          <p:cNvPr id="11" name="Footer Placeholder 10"/>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DA8991A5-EA00-4885-8F5E-5A8CA0A1379A}" type="datetimeFigureOut">
              <a:rPr lang="pl-PL" smtClean="0"/>
              <a:t>08.05.2021</a:t>
            </a:fld>
            <a:endParaRPr lang="pl-PL"/>
          </a:p>
        </p:txBody>
      </p:sp>
      <p:sp>
        <p:nvSpPr>
          <p:cNvPr id="9" name="Slide Number Placeholder 8"/>
          <p:cNvSpPr>
            <a:spLocks noGrp="1"/>
          </p:cNvSpPr>
          <p:nvPr>
            <p:ph type="sldNum" sz="quarter" idx="11"/>
          </p:nvPr>
        </p:nvSpPr>
        <p:spPr/>
        <p:txBody>
          <a:bodyPr/>
          <a:lstStyle/>
          <a:p>
            <a:fld id="{067626FF-FCDD-46E0-AF54-87420B372A5D}" type="slidenum">
              <a:rPr lang="pl-PL" smtClean="0"/>
              <a:t>‹#›</a:t>
            </a:fld>
            <a:endParaRPr lang="pl-PL"/>
          </a:p>
        </p:txBody>
      </p:sp>
      <p:sp>
        <p:nvSpPr>
          <p:cNvPr id="10" name="Footer Placeholder 9"/>
          <p:cNvSpPr>
            <a:spLocks noGrp="1"/>
          </p:cNvSpPr>
          <p:nvPr>
            <p:ph type="ftr" sz="quarter" idx="12"/>
          </p:nvPr>
        </p:nvSpPr>
        <p:spPr/>
        <p:txBody>
          <a:bodyPr/>
          <a:lstStyle/>
          <a:p>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pl-PL"/>
              <a:t>Kliknij, aby edytować styl</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5" name="Date Placeholder 14"/>
          <p:cNvSpPr>
            <a:spLocks noGrp="1"/>
          </p:cNvSpPr>
          <p:nvPr>
            <p:ph type="dt" sz="half" idx="10"/>
          </p:nvPr>
        </p:nvSpPr>
        <p:spPr/>
        <p:txBody>
          <a:bodyPr/>
          <a:lstStyle/>
          <a:p>
            <a:fld id="{DA8991A5-EA00-4885-8F5E-5A8CA0A1379A}" type="datetimeFigureOut">
              <a:rPr lang="pl-PL" smtClean="0"/>
              <a:t>08.05.2021</a:t>
            </a:fld>
            <a:endParaRPr lang="pl-PL"/>
          </a:p>
        </p:txBody>
      </p:sp>
      <p:sp>
        <p:nvSpPr>
          <p:cNvPr id="16" name="Slide Number Placeholder 15"/>
          <p:cNvSpPr>
            <a:spLocks noGrp="1"/>
          </p:cNvSpPr>
          <p:nvPr>
            <p:ph type="sldNum" sz="quarter" idx="11"/>
          </p:nvPr>
        </p:nvSpPr>
        <p:spPr/>
        <p:txBody>
          <a:bodyPr/>
          <a:lstStyle/>
          <a:p>
            <a:fld id="{067626FF-FCDD-46E0-AF54-87420B372A5D}" type="slidenum">
              <a:rPr lang="pl-PL" smtClean="0"/>
              <a:t>‹#›</a:t>
            </a:fld>
            <a:endParaRPr lang="pl-PL"/>
          </a:p>
        </p:txBody>
      </p:sp>
      <p:sp>
        <p:nvSpPr>
          <p:cNvPr id="17" name="Footer Placeholder 16"/>
          <p:cNvSpPr>
            <a:spLocks noGrp="1"/>
          </p:cNvSpPr>
          <p:nvPr>
            <p:ph type="ftr" sz="quarter" idx="12"/>
          </p:nvPr>
        </p:nvSpPr>
        <p:spPr/>
        <p:txBody>
          <a:bodyPr/>
          <a:lstStyle/>
          <a:p>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pl-PL"/>
              <a:t>Kliknij, aby edytować styl</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16" name="Date Placeholder 15"/>
          <p:cNvSpPr>
            <a:spLocks noGrp="1"/>
          </p:cNvSpPr>
          <p:nvPr>
            <p:ph type="dt" sz="half" idx="10"/>
          </p:nvPr>
        </p:nvSpPr>
        <p:spPr/>
        <p:txBody>
          <a:bodyPr/>
          <a:lstStyle/>
          <a:p>
            <a:fld id="{DA8991A5-EA00-4885-8F5E-5A8CA0A1379A}" type="datetimeFigureOut">
              <a:rPr lang="pl-PL" smtClean="0"/>
              <a:t>08.05.2021</a:t>
            </a:fld>
            <a:endParaRPr lang="pl-PL"/>
          </a:p>
        </p:txBody>
      </p:sp>
      <p:sp>
        <p:nvSpPr>
          <p:cNvPr id="17" name="Slide Number Placeholder 16"/>
          <p:cNvSpPr>
            <a:spLocks noGrp="1"/>
          </p:cNvSpPr>
          <p:nvPr>
            <p:ph type="sldNum" sz="quarter" idx="11"/>
          </p:nvPr>
        </p:nvSpPr>
        <p:spPr/>
        <p:txBody>
          <a:bodyPr/>
          <a:lstStyle/>
          <a:p>
            <a:fld id="{067626FF-FCDD-46E0-AF54-87420B372A5D}" type="slidenum">
              <a:rPr lang="pl-PL" smtClean="0"/>
              <a:t>‹#›</a:t>
            </a:fld>
            <a:endParaRPr lang="pl-PL"/>
          </a:p>
        </p:txBody>
      </p:sp>
      <p:sp>
        <p:nvSpPr>
          <p:cNvPr id="18" name="Footer Placeholder 17"/>
          <p:cNvSpPr>
            <a:spLocks noGrp="1"/>
          </p:cNvSpPr>
          <p:nvPr>
            <p:ph type="ftr" sz="quarter" idx="12"/>
          </p:nvPr>
        </p:nvSpPr>
        <p:spPr/>
        <p:txBody>
          <a:bodyPr/>
          <a:lstStyle/>
          <a:p>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067626FF-FCDD-46E0-AF54-87420B372A5D}" type="slidenum">
              <a:rPr lang="pl-PL" smtClean="0"/>
              <a:t>‹#›</a:t>
            </a:fld>
            <a:endParaRPr lang="pl-PL"/>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DA8991A5-EA00-4885-8F5E-5A8CA0A1379A}" type="datetimeFigureOut">
              <a:rPr lang="pl-PL" smtClean="0"/>
              <a:t>08.05.2021</a:t>
            </a:fld>
            <a:endParaRPr lang="pl-PL"/>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pl-PL"/>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55576" y="1447800"/>
            <a:ext cx="5645224" cy="2133600"/>
          </a:xfrm>
        </p:spPr>
        <p:txBody>
          <a:bodyPr anchor="ctr"/>
          <a:lstStyle/>
          <a:p>
            <a:pPr algn="l"/>
            <a:r>
              <a:rPr lang="pl-PL" dirty="0"/>
              <a:t>Propozycja nowego zastosowania materiału izolacyjnego PIR (</a:t>
            </a:r>
            <a:r>
              <a:rPr lang="pl-PL" dirty="0" err="1"/>
              <a:t>poliizocyjanurat</a:t>
            </a:r>
            <a:r>
              <a:rPr lang="pl-PL" dirty="0"/>
              <a:t>)</a:t>
            </a:r>
          </a:p>
        </p:txBody>
      </p:sp>
      <p:sp>
        <p:nvSpPr>
          <p:cNvPr id="4" name="Tytuł 1"/>
          <p:cNvSpPr txBox="1">
            <a:spLocks/>
          </p:cNvSpPr>
          <p:nvPr/>
        </p:nvSpPr>
        <p:spPr>
          <a:xfrm>
            <a:off x="683568" y="3933056"/>
            <a:ext cx="5645224" cy="2133600"/>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a:lstStyle>
          <a:p>
            <a:pPr algn="l"/>
            <a:r>
              <a:rPr lang="pl-PL" dirty="0">
                <a:solidFill>
                  <a:schemeClr val="accent1">
                    <a:lumMod val="50000"/>
                  </a:schemeClr>
                </a:solidFill>
              </a:rPr>
              <a:t>Eco Tech </a:t>
            </a:r>
            <a:r>
              <a:rPr lang="pl-PL" dirty="0" err="1">
                <a:solidFill>
                  <a:schemeClr val="accent1">
                    <a:lumMod val="50000"/>
                  </a:schemeClr>
                </a:solidFill>
              </a:rPr>
              <a:t>Haus</a:t>
            </a:r>
            <a:r>
              <a:rPr lang="pl-PL" dirty="0">
                <a:solidFill>
                  <a:schemeClr val="accent1">
                    <a:lumMod val="50000"/>
                  </a:schemeClr>
                </a:solidFill>
              </a:rPr>
              <a:t> Sp. z o.o.</a:t>
            </a:r>
          </a:p>
          <a:p>
            <a:pPr algn="l"/>
            <a:r>
              <a:rPr lang="pl-PL" dirty="0">
                <a:solidFill>
                  <a:schemeClr val="accent1">
                    <a:lumMod val="50000"/>
                  </a:schemeClr>
                </a:solidFill>
              </a:rPr>
              <a:t>Witold Markiewicz</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675167"/>
            <a:ext cx="1944216" cy="1632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8353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0074" y="392860"/>
            <a:ext cx="4030655" cy="369332"/>
          </a:xfrm>
          <a:prstGeom prst="rect">
            <a:avLst/>
          </a:prstGeom>
        </p:spPr>
        <p:txBody>
          <a:bodyPr wrap="none">
            <a:spAutoFit/>
          </a:bodyPr>
          <a:lstStyle/>
          <a:p>
            <a:r>
              <a:rPr lang="pl-PL" b="1" dirty="0"/>
              <a:t>Porównanie materiałów, grubość izolacji</a:t>
            </a:r>
          </a:p>
        </p:txBody>
      </p:sp>
      <p:sp>
        <p:nvSpPr>
          <p:cNvPr id="3" name="Prostokąt 2"/>
          <p:cNvSpPr/>
          <p:nvPr/>
        </p:nvSpPr>
        <p:spPr>
          <a:xfrm>
            <a:off x="180075" y="908720"/>
            <a:ext cx="6264134" cy="923330"/>
          </a:xfrm>
          <a:prstGeom prst="rect">
            <a:avLst/>
          </a:prstGeom>
        </p:spPr>
        <p:txBody>
          <a:bodyPr wrap="square">
            <a:spAutoFit/>
          </a:bodyPr>
          <a:lstStyle/>
          <a:p>
            <a:pPr algn="just">
              <a:lnSpc>
                <a:spcPct val="150000"/>
              </a:lnSpc>
            </a:pPr>
            <a:r>
              <a:rPr lang="pl-PL" dirty="0"/>
              <a:t>Aby porównać różne materiały wykorzystano współczynnik przenikania ciepła U, który określa izolacyjność cieplną przegrody. </a:t>
            </a:r>
          </a:p>
        </p:txBody>
      </p:sp>
      <p:sp>
        <p:nvSpPr>
          <p:cNvPr id="4" name="Prostokąt 3"/>
          <p:cNvSpPr/>
          <p:nvPr/>
        </p:nvSpPr>
        <p:spPr>
          <a:xfrm>
            <a:off x="180075" y="2157352"/>
            <a:ext cx="6840197" cy="1754326"/>
          </a:xfrm>
          <a:prstGeom prst="rect">
            <a:avLst/>
          </a:prstGeom>
        </p:spPr>
        <p:txBody>
          <a:bodyPr wrap="square">
            <a:spAutoFit/>
          </a:bodyPr>
          <a:lstStyle/>
          <a:p>
            <a:pPr algn="just">
              <a:lnSpc>
                <a:spcPct val="150000"/>
              </a:lnSpc>
            </a:pPr>
            <a:r>
              <a:rPr lang="pl-PL" dirty="0"/>
              <a:t>Obliczenia potrzebnej grubości przegród dla innych materiałów termoizolacyjnych, aby uzyskać taką samą przenikalność cieplną, przeprowadzono przy założeniu płyty PIR o grubości 50 mm, dla której  U = 0,44 W/(m</a:t>
            </a:r>
            <a:r>
              <a:rPr lang="pl-PL" baseline="30000" dirty="0"/>
              <a:t>2</a:t>
            </a:r>
            <a:r>
              <a:rPr lang="pl-PL" dirty="0"/>
              <a:t>∙K). Obliczenia przeprowadzono w odniesieniu do tab. 1.</a:t>
            </a:r>
          </a:p>
        </p:txBody>
      </p:sp>
      <mc:AlternateContent xmlns:mc="http://schemas.openxmlformats.org/markup-compatibility/2006" xmlns:a14="http://schemas.microsoft.com/office/drawing/2010/main">
        <mc:Choice Requires="a14">
          <p:sp>
            <p:nvSpPr>
              <p:cNvPr id="5" name="pole tekstowe 4"/>
              <p:cNvSpPr txBox="1"/>
              <p:nvPr/>
            </p:nvSpPr>
            <p:spPr>
              <a:xfrm>
                <a:off x="7139094" y="1061228"/>
                <a:ext cx="842475"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a:rPr>
                        <m:t>𝑈</m:t>
                      </m:r>
                      <m:r>
                        <a:rPr lang="pl-PL" i="1" smtClean="0">
                          <a:latin typeface="Cambria Math"/>
                        </a:rPr>
                        <m:t>=</m:t>
                      </m:r>
                      <m:f>
                        <m:fPr>
                          <m:ctrlPr>
                            <a:rPr lang="pl-PL" i="1" smtClean="0">
                              <a:latin typeface="Cambria Math" panose="02040503050406030204" pitchFamily="18" charset="0"/>
                            </a:rPr>
                          </m:ctrlPr>
                        </m:fPr>
                        <m:num>
                          <m:r>
                            <m:rPr>
                              <m:sty m:val="p"/>
                            </m:rPr>
                            <a:rPr lang="el-GR" i="1" smtClean="0">
                              <a:latin typeface="Cambria Math"/>
                            </a:rPr>
                            <m:t>λ</m:t>
                          </m:r>
                        </m:num>
                        <m:den>
                          <m:r>
                            <a:rPr lang="pl-PL" b="0" i="1" smtClean="0">
                              <a:latin typeface="Cambria Math"/>
                            </a:rPr>
                            <m:t>𝑑</m:t>
                          </m:r>
                        </m:den>
                      </m:f>
                    </m:oMath>
                  </m:oMathPara>
                </a14:m>
                <a:endParaRPr lang="pl-PL" dirty="0"/>
              </a:p>
            </p:txBody>
          </p:sp>
        </mc:Choice>
        <mc:Fallback xmlns="">
          <p:sp>
            <p:nvSpPr>
              <p:cNvPr id="5" name="pole tekstowe 4"/>
              <p:cNvSpPr txBox="1">
                <a:spLocks noRot="1" noChangeAspect="1" noMove="1" noResize="1" noEditPoints="1" noAdjustHandles="1" noChangeArrowheads="1" noChangeShapeType="1" noTextEdit="1"/>
              </p:cNvSpPr>
              <p:nvPr/>
            </p:nvSpPr>
            <p:spPr>
              <a:xfrm>
                <a:off x="7139094" y="1061228"/>
                <a:ext cx="842475" cy="618311"/>
              </a:xfrm>
              <a:prstGeom prst="rect">
                <a:avLst/>
              </a:prstGeom>
              <a:blipFill rotWithShape="1">
                <a:blip r:embed="rId2"/>
                <a:stretch>
                  <a:fillRect/>
                </a:stretch>
              </a:blipFill>
            </p:spPr>
            <p:txBody>
              <a:bodyPr/>
              <a:lstStyle/>
              <a:p>
                <a:r>
                  <a:rPr lang="pl-PL">
                    <a:noFill/>
                  </a:rPr>
                  <a:t> </a:t>
                </a:r>
              </a:p>
            </p:txBody>
          </p:sp>
        </mc:Fallback>
      </mc:AlternateContent>
      <mc:AlternateContent xmlns:mc="http://schemas.openxmlformats.org/markup-compatibility/2006" xmlns:a14="http://schemas.microsoft.com/office/drawing/2010/main">
        <mc:Choice Requires="a14">
          <p:sp>
            <p:nvSpPr>
              <p:cNvPr id="6" name="pole tekstowe 5"/>
              <p:cNvSpPr txBox="1"/>
              <p:nvPr/>
            </p:nvSpPr>
            <p:spPr>
              <a:xfrm>
                <a:off x="6660232" y="1679539"/>
                <a:ext cx="2232247" cy="461665"/>
              </a:xfrm>
              <a:prstGeom prst="rect">
                <a:avLst/>
              </a:prstGeom>
              <a:noFill/>
            </p:spPr>
            <p:txBody>
              <a:bodyPr wrap="square" rtlCol="0">
                <a:spAutoFit/>
              </a:bodyPr>
              <a:lstStyle/>
              <a:p>
                <a14:m>
                  <m:oMath xmlns:m="http://schemas.openxmlformats.org/officeDocument/2006/math">
                    <m:r>
                      <m:rPr>
                        <m:sty m:val="p"/>
                      </m:rPr>
                      <a:rPr lang="el-GR" sz="1200" i="1" smtClean="0">
                        <a:latin typeface="Cambria Math"/>
                      </a:rPr>
                      <m:t>λ</m:t>
                    </m:r>
                  </m:oMath>
                </a14:m>
                <a:r>
                  <a:rPr lang="pl-PL" sz="1200" dirty="0"/>
                  <a:t> – </a:t>
                </a:r>
                <a:r>
                  <a:rPr lang="pl-PL" sz="1200" dirty="0" err="1"/>
                  <a:t>wsp</a:t>
                </a:r>
                <a:r>
                  <a:rPr lang="pl-PL" sz="1200" dirty="0"/>
                  <a:t>. przenikania ciepła</a:t>
                </a:r>
              </a:p>
              <a:p>
                <a:r>
                  <a:rPr lang="pl-PL" sz="1200" dirty="0"/>
                  <a:t>d – grubość przegrody</a:t>
                </a:r>
              </a:p>
            </p:txBody>
          </p:sp>
        </mc:Choice>
        <mc:Fallback xmlns="">
          <p:sp>
            <p:nvSpPr>
              <p:cNvPr id="6" name="pole tekstowe 5"/>
              <p:cNvSpPr txBox="1">
                <a:spLocks noRot="1" noChangeAspect="1" noMove="1" noResize="1" noEditPoints="1" noAdjustHandles="1" noChangeArrowheads="1" noChangeShapeType="1" noTextEdit="1"/>
              </p:cNvSpPr>
              <p:nvPr/>
            </p:nvSpPr>
            <p:spPr>
              <a:xfrm>
                <a:off x="6660232" y="1679539"/>
                <a:ext cx="2232247" cy="461665"/>
              </a:xfrm>
              <a:prstGeom prst="rect">
                <a:avLst/>
              </a:prstGeom>
              <a:blipFill rotWithShape="1">
                <a:blip r:embed="rId3"/>
                <a:stretch>
                  <a:fillRect l="-273" b="-10667"/>
                </a:stretch>
              </a:blipFill>
            </p:spPr>
            <p:txBody>
              <a:bodyPr/>
              <a:lstStyle/>
              <a:p>
                <a:r>
                  <a:rPr lang="pl-PL">
                    <a:noFill/>
                  </a:rPr>
                  <a:t> </a:t>
                </a:r>
              </a:p>
            </p:txBody>
          </p:sp>
        </mc:Fallback>
      </mc:AlternateContent>
      <p:sp>
        <p:nvSpPr>
          <p:cNvPr id="7" name="Prostokąt 6"/>
          <p:cNvSpPr/>
          <p:nvPr/>
        </p:nvSpPr>
        <p:spPr>
          <a:xfrm>
            <a:off x="180073" y="4365104"/>
            <a:ext cx="3420099" cy="2169825"/>
          </a:xfrm>
          <a:prstGeom prst="rect">
            <a:avLst/>
          </a:prstGeom>
        </p:spPr>
        <p:txBody>
          <a:bodyPr wrap="square">
            <a:spAutoFit/>
          </a:bodyPr>
          <a:lstStyle/>
          <a:p>
            <a:pPr algn="just">
              <a:lnSpc>
                <a:spcPct val="150000"/>
              </a:lnSpc>
            </a:pPr>
            <a:r>
              <a:rPr lang="pl-PL" b="1" dirty="0"/>
              <a:t>EPS biały</a:t>
            </a:r>
            <a:r>
              <a:rPr lang="pl-PL" dirty="0"/>
              <a:t>, d = </a:t>
            </a:r>
            <a:r>
              <a:rPr lang="pl-PL" b="1" dirty="0"/>
              <a:t>86,4 – 102,3 mm </a:t>
            </a:r>
          </a:p>
          <a:p>
            <a:pPr algn="just">
              <a:lnSpc>
                <a:spcPct val="150000"/>
              </a:lnSpc>
            </a:pPr>
            <a:endParaRPr lang="pl-PL" dirty="0"/>
          </a:p>
          <a:p>
            <a:pPr algn="just">
              <a:lnSpc>
                <a:spcPct val="150000"/>
              </a:lnSpc>
            </a:pPr>
            <a:r>
              <a:rPr lang="pl-PL" b="1" dirty="0"/>
              <a:t>EPS szary</a:t>
            </a:r>
            <a:r>
              <a:rPr lang="pl-PL" dirty="0"/>
              <a:t>, d = </a:t>
            </a:r>
            <a:r>
              <a:rPr lang="pl-PL" b="1" dirty="0"/>
              <a:t>68,2 – 79,5 mm </a:t>
            </a:r>
            <a:r>
              <a:rPr lang="pl-PL" dirty="0"/>
              <a:t>  </a:t>
            </a:r>
          </a:p>
          <a:p>
            <a:pPr algn="just">
              <a:lnSpc>
                <a:spcPct val="150000"/>
              </a:lnSpc>
            </a:pPr>
            <a:endParaRPr lang="pl-PL" dirty="0"/>
          </a:p>
          <a:p>
            <a:pPr algn="just">
              <a:lnSpc>
                <a:spcPct val="150000"/>
              </a:lnSpc>
            </a:pPr>
            <a:r>
              <a:rPr lang="pl-PL" b="1" dirty="0"/>
              <a:t>XPS</a:t>
            </a:r>
            <a:r>
              <a:rPr lang="pl-PL" dirty="0"/>
              <a:t>, d = </a:t>
            </a:r>
            <a:r>
              <a:rPr lang="pl-PL" b="1" dirty="0"/>
              <a:t>65,9 – 77,3 mm</a:t>
            </a:r>
          </a:p>
        </p:txBody>
      </p:sp>
      <mc:AlternateContent xmlns:mc="http://schemas.openxmlformats.org/markup-compatibility/2006" xmlns:a14="http://schemas.microsoft.com/office/drawing/2010/main">
        <mc:Choice Requires="a14">
          <p:sp>
            <p:nvSpPr>
              <p:cNvPr id="8" name="pole tekstowe 7"/>
              <p:cNvSpPr txBox="1"/>
              <p:nvPr/>
            </p:nvSpPr>
            <p:spPr>
              <a:xfrm>
                <a:off x="7668344" y="2725359"/>
                <a:ext cx="842475"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pl-PL" b="0" i="1" smtClean="0">
                          <a:latin typeface="Cambria Math"/>
                        </a:rPr>
                        <m:t>𝑑</m:t>
                      </m:r>
                      <m:r>
                        <a:rPr lang="pl-PL" i="1" smtClean="0">
                          <a:latin typeface="Cambria Math"/>
                        </a:rPr>
                        <m:t>=</m:t>
                      </m:r>
                      <m:f>
                        <m:fPr>
                          <m:ctrlPr>
                            <a:rPr lang="pl-PL" i="1" smtClean="0">
                              <a:latin typeface="Cambria Math" panose="02040503050406030204" pitchFamily="18" charset="0"/>
                            </a:rPr>
                          </m:ctrlPr>
                        </m:fPr>
                        <m:num>
                          <m:r>
                            <m:rPr>
                              <m:sty m:val="p"/>
                            </m:rPr>
                            <a:rPr lang="el-GR" i="1" smtClean="0">
                              <a:latin typeface="Cambria Math"/>
                            </a:rPr>
                            <m:t>λ</m:t>
                          </m:r>
                        </m:num>
                        <m:den>
                          <m:r>
                            <a:rPr lang="pl-PL" b="0" i="1" smtClean="0">
                              <a:latin typeface="Cambria Math"/>
                            </a:rPr>
                            <m:t>𝑈</m:t>
                          </m:r>
                        </m:den>
                      </m:f>
                    </m:oMath>
                  </m:oMathPara>
                </a14:m>
                <a:endParaRPr lang="pl-PL" dirty="0"/>
              </a:p>
            </p:txBody>
          </p:sp>
        </mc:Choice>
        <mc:Fallback xmlns="">
          <p:sp>
            <p:nvSpPr>
              <p:cNvPr id="8" name="pole tekstowe 7"/>
              <p:cNvSpPr txBox="1">
                <a:spLocks noRot="1" noChangeAspect="1" noMove="1" noResize="1" noEditPoints="1" noAdjustHandles="1" noChangeArrowheads="1" noChangeShapeType="1" noTextEdit="1"/>
              </p:cNvSpPr>
              <p:nvPr/>
            </p:nvSpPr>
            <p:spPr>
              <a:xfrm>
                <a:off x="7668344" y="2725359"/>
                <a:ext cx="842475" cy="618311"/>
              </a:xfrm>
              <a:prstGeom prst="rect">
                <a:avLst/>
              </a:prstGeom>
              <a:blipFill rotWithShape="1">
                <a:blip r:embed="rId4"/>
                <a:stretch>
                  <a:fillRect/>
                </a:stretch>
              </a:blipFill>
            </p:spPr>
            <p:txBody>
              <a:bodyPr/>
              <a:lstStyle/>
              <a:p>
                <a:r>
                  <a:rPr lang="pl-PL">
                    <a:noFill/>
                  </a:rPr>
                  <a:t> </a:t>
                </a:r>
              </a:p>
            </p:txBody>
          </p:sp>
        </mc:Fallback>
      </mc:AlternateContent>
      <p:sp>
        <p:nvSpPr>
          <p:cNvPr id="9" name="Prostokąt 8"/>
          <p:cNvSpPr/>
          <p:nvPr/>
        </p:nvSpPr>
        <p:spPr>
          <a:xfrm>
            <a:off x="3534859" y="5217580"/>
            <a:ext cx="2879758" cy="507831"/>
          </a:xfrm>
          <a:prstGeom prst="rect">
            <a:avLst/>
          </a:prstGeom>
        </p:spPr>
        <p:txBody>
          <a:bodyPr wrap="square">
            <a:spAutoFit/>
          </a:bodyPr>
          <a:lstStyle/>
          <a:p>
            <a:pPr algn="just">
              <a:lnSpc>
                <a:spcPct val="150000"/>
              </a:lnSpc>
            </a:pPr>
            <a:r>
              <a:rPr lang="pl-PL" b="1" dirty="0"/>
              <a:t>PIR</a:t>
            </a:r>
            <a:r>
              <a:rPr lang="pl-PL" dirty="0"/>
              <a:t>, d = </a:t>
            </a:r>
            <a:r>
              <a:rPr lang="pl-PL" b="1" dirty="0"/>
              <a:t>50 mm</a:t>
            </a:r>
          </a:p>
        </p:txBody>
      </p:sp>
      <p:sp>
        <p:nvSpPr>
          <p:cNvPr id="10" name="Prostokąt 9"/>
          <p:cNvSpPr/>
          <p:nvPr/>
        </p:nvSpPr>
        <p:spPr>
          <a:xfrm>
            <a:off x="5429044" y="4377332"/>
            <a:ext cx="3420099" cy="2169825"/>
          </a:xfrm>
          <a:prstGeom prst="rect">
            <a:avLst/>
          </a:prstGeom>
        </p:spPr>
        <p:txBody>
          <a:bodyPr wrap="square">
            <a:spAutoFit/>
          </a:bodyPr>
          <a:lstStyle/>
          <a:p>
            <a:pPr algn="just">
              <a:lnSpc>
                <a:spcPct val="150000"/>
              </a:lnSpc>
            </a:pPr>
            <a:r>
              <a:rPr lang="pl-PL" dirty="0"/>
              <a:t>EPS biały, d = 1,7 – 2 x  </a:t>
            </a:r>
          </a:p>
          <a:p>
            <a:pPr algn="just">
              <a:lnSpc>
                <a:spcPct val="150000"/>
              </a:lnSpc>
            </a:pPr>
            <a:endParaRPr lang="pl-PL" dirty="0"/>
          </a:p>
          <a:p>
            <a:pPr algn="just">
              <a:lnSpc>
                <a:spcPct val="150000"/>
              </a:lnSpc>
            </a:pPr>
            <a:r>
              <a:rPr lang="pl-PL" dirty="0"/>
              <a:t>EPS szary, d = 1,4 – 1,6 x</a:t>
            </a:r>
          </a:p>
          <a:p>
            <a:pPr algn="just">
              <a:lnSpc>
                <a:spcPct val="150000"/>
              </a:lnSpc>
            </a:pPr>
            <a:endParaRPr lang="pl-PL" dirty="0"/>
          </a:p>
          <a:p>
            <a:pPr algn="just">
              <a:lnSpc>
                <a:spcPct val="150000"/>
              </a:lnSpc>
            </a:pPr>
            <a:r>
              <a:rPr lang="pl-PL" dirty="0"/>
              <a:t>XPS, d = 1,3 – 1,5 x</a:t>
            </a:r>
          </a:p>
        </p:txBody>
      </p:sp>
      <p:sp>
        <p:nvSpPr>
          <p:cNvPr id="11" name="Prostokąt 10"/>
          <p:cNvSpPr/>
          <p:nvPr/>
        </p:nvSpPr>
        <p:spPr>
          <a:xfrm>
            <a:off x="5220072" y="4005064"/>
            <a:ext cx="3600400" cy="461665"/>
          </a:xfrm>
          <a:prstGeom prst="rect">
            <a:avLst/>
          </a:prstGeom>
        </p:spPr>
        <p:txBody>
          <a:bodyPr wrap="square">
            <a:spAutoFit/>
          </a:bodyPr>
          <a:lstStyle/>
          <a:p>
            <a:pPr algn="just">
              <a:lnSpc>
                <a:spcPct val="150000"/>
              </a:lnSpc>
            </a:pPr>
            <a:r>
              <a:rPr lang="pl-PL" sz="1600" dirty="0"/>
              <a:t>ile razy grubsza warstwa izolacji  od PIR:</a:t>
            </a:r>
          </a:p>
        </p:txBody>
      </p:sp>
    </p:spTree>
    <p:extLst>
      <p:ext uri="{BB962C8B-B14F-4D97-AF65-F5344CB8AC3E}">
        <p14:creationId xmlns:p14="http://schemas.microsoft.com/office/powerpoint/2010/main" val="198396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0074" y="392860"/>
            <a:ext cx="3020570" cy="369332"/>
          </a:xfrm>
          <a:prstGeom prst="rect">
            <a:avLst/>
          </a:prstGeom>
        </p:spPr>
        <p:txBody>
          <a:bodyPr wrap="none">
            <a:spAutoFit/>
          </a:bodyPr>
          <a:lstStyle/>
          <a:p>
            <a:r>
              <a:rPr lang="pl-PL" b="1" dirty="0"/>
              <a:t>Porównanie materiałów, ceny</a:t>
            </a:r>
          </a:p>
        </p:txBody>
      </p:sp>
      <p:sp>
        <p:nvSpPr>
          <p:cNvPr id="3" name="Prostokąt 2"/>
          <p:cNvSpPr/>
          <p:nvPr/>
        </p:nvSpPr>
        <p:spPr>
          <a:xfrm>
            <a:off x="180074" y="908720"/>
            <a:ext cx="8280358" cy="880369"/>
          </a:xfrm>
          <a:prstGeom prst="rect">
            <a:avLst/>
          </a:prstGeom>
        </p:spPr>
        <p:txBody>
          <a:bodyPr wrap="square">
            <a:spAutoFit/>
          </a:bodyPr>
          <a:lstStyle/>
          <a:p>
            <a:pPr algn="just">
              <a:lnSpc>
                <a:spcPct val="150000"/>
              </a:lnSpc>
            </a:pPr>
            <a:r>
              <a:rPr lang="pl-PL" dirty="0"/>
              <a:t>Przy zachowaniu zbliżonych warunków izolacji dla fundamentów (ze względu na grubości płyt dostępnych na rynku), w odniesieniu do 1m</a:t>
            </a:r>
            <a:r>
              <a:rPr lang="pl-PL" baseline="30000" dirty="0"/>
              <a:t>2</a:t>
            </a:r>
            <a:r>
              <a:rPr lang="pl-PL" dirty="0"/>
              <a:t>, ceny brutto: </a:t>
            </a:r>
          </a:p>
        </p:txBody>
      </p:sp>
      <p:sp>
        <p:nvSpPr>
          <p:cNvPr id="7" name="Prostokąt 6"/>
          <p:cNvSpPr/>
          <p:nvPr/>
        </p:nvSpPr>
        <p:spPr>
          <a:xfrm>
            <a:off x="191411" y="1988840"/>
            <a:ext cx="8269021" cy="4524315"/>
          </a:xfrm>
          <a:prstGeom prst="rect">
            <a:avLst/>
          </a:prstGeom>
        </p:spPr>
        <p:txBody>
          <a:bodyPr wrap="square">
            <a:spAutoFit/>
          </a:bodyPr>
          <a:lstStyle/>
          <a:p>
            <a:pPr algn="just">
              <a:lnSpc>
                <a:spcPct val="150000"/>
              </a:lnSpc>
            </a:pPr>
            <a:r>
              <a:rPr lang="pl-PL" b="1" dirty="0"/>
              <a:t>EPS biały</a:t>
            </a:r>
            <a:r>
              <a:rPr lang="pl-PL" dirty="0"/>
              <a:t>, hydrofobowy d = 90 mm; cena </a:t>
            </a:r>
            <a:r>
              <a:rPr lang="pl-PL" b="1" dirty="0"/>
              <a:t>30,9 PLN;</a:t>
            </a:r>
            <a:endParaRPr lang="pl-PL" dirty="0"/>
          </a:p>
          <a:p>
            <a:pPr algn="just">
              <a:lnSpc>
                <a:spcPct val="150000"/>
              </a:lnSpc>
            </a:pPr>
            <a:r>
              <a:rPr lang="pl-PL" sz="1200" dirty="0"/>
              <a:t>Źródło: https://styro24.pl/styropian-do-fundamentow-c-4/styropian-genderka-hydrostyr-100-p-38l</a:t>
            </a:r>
          </a:p>
          <a:p>
            <a:pPr algn="just">
              <a:lnSpc>
                <a:spcPct val="150000"/>
              </a:lnSpc>
            </a:pPr>
            <a:endParaRPr lang="pl-PL" dirty="0"/>
          </a:p>
          <a:p>
            <a:pPr algn="just">
              <a:lnSpc>
                <a:spcPct val="150000"/>
              </a:lnSpc>
            </a:pPr>
            <a:r>
              <a:rPr lang="pl-PL" b="1" dirty="0"/>
              <a:t>EPS szary</a:t>
            </a:r>
            <a:r>
              <a:rPr lang="pl-PL" dirty="0"/>
              <a:t>, hydrofobowy, d = 70 mm; cena </a:t>
            </a:r>
            <a:r>
              <a:rPr lang="pl-PL" b="1" dirty="0"/>
              <a:t>33,1 PLN</a:t>
            </a:r>
            <a:r>
              <a:rPr lang="pl-PL" dirty="0"/>
              <a:t>;</a:t>
            </a:r>
          </a:p>
          <a:p>
            <a:pPr algn="just">
              <a:lnSpc>
                <a:spcPct val="150000"/>
              </a:lnSpc>
            </a:pPr>
            <a:r>
              <a:rPr lang="pl-PL" sz="1200" dirty="0"/>
              <a:t>Źródło: https://styro24.pl/styropian-do-fundamentow-c-4/styropian-grafitowy-yetico-aqua-passive-eps-p-100-031-p-57</a:t>
            </a:r>
          </a:p>
          <a:p>
            <a:pPr algn="just">
              <a:lnSpc>
                <a:spcPct val="150000"/>
              </a:lnSpc>
            </a:pPr>
            <a:endParaRPr lang="pl-PL" dirty="0"/>
          </a:p>
          <a:p>
            <a:pPr algn="just">
              <a:lnSpc>
                <a:spcPct val="150000"/>
              </a:lnSpc>
            </a:pPr>
            <a:r>
              <a:rPr lang="pl-PL" b="1" dirty="0"/>
              <a:t>XPS</a:t>
            </a:r>
            <a:r>
              <a:rPr lang="pl-PL" dirty="0"/>
              <a:t>, d = 70 mm, </a:t>
            </a:r>
            <a:r>
              <a:rPr lang="pl-PL" dirty="0" err="1"/>
              <a:t>finnfoam</a:t>
            </a:r>
            <a:r>
              <a:rPr lang="pl-PL" dirty="0"/>
              <a:t> cena </a:t>
            </a:r>
            <a:r>
              <a:rPr lang="pl-PL" b="1" dirty="0"/>
              <a:t>29,3 PLN</a:t>
            </a:r>
            <a:r>
              <a:rPr lang="pl-PL" dirty="0"/>
              <a:t>, </a:t>
            </a:r>
            <a:r>
              <a:rPr lang="pl-PL" dirty="0" err="1"/>
              <a:t>synthos</a:t>
            </a:r>
            <a:r>
              <a:rPr lang="pl-PL" dirty="0"/>
              <a:t> – </a:t>
            </a:r>
            <a:r>
              <a:rPr lang="pl-PL" b="1" dirty="0"/>
              <a:t>37,1 PLN</a:t>
            </a:r>
            <a:r>
              <a:rPr lang="pl-PL" dirty="0"/>
              <a:t>;</a:t>
            </a:r>
          </a:p>
          <a:p>
            <a:pPr algn="just">
              <a:lnSpc>
                <a:spcPct val="150000"/>
              </a:lnSpc>
            </a:pPr>
            <a:r>
              <a:rPr lang="pl-PL" sz="1200" dirty="0"/>
              <a:t>Źródło: https://styro24.pl/styrodur-xps-c-8/finnfoam-f-300-p-143</a:t>
            </a:r>
          </a:p>
          <a:p>
            <a:pPr algn="just">
              <a:lnSpc>
                <a:spcPct val="150000"/>
              </a:lnSpc>
            </a:pPr>
            <a:r>
              <a:rPr lang="pl-PL" sz="1200" dirty="0"/>
              <a:t>              https://styro24.pl/styrodur-xps-c-8/synthos-xps-prime-s-30-p-216</a:t>
            </a:r>
          </a:p>
          <a:p>
            <a:pPr algn="just">
              <a:lnSpc>
                <a:spcPct val="150000"/>
              </a:lnSpc>
            </a:pPr>
            <a:endParaRPr lang="pl-PL" dirty="0"/>
          </a:p>
          <a:p>
            <a:pPr algn="just">
              <a:lnSpc>
                <a:spcPct val="150000"/>
              </a:lnSpc>
            </a:pPr>
            <a:r>
              <a:rPr lang="pl-PL" b="1" dirty="0"/>
              <a:t>PIR</a:t>
            </a:r>
            <a:r>
              <a:rPr lang="pl-PL" dirty="0"/>
              <a:t>, d= 50 mm, c</a:t>
            </a:r>
            <a:r>
              <a:rPr lang="it-IT" dirty="0"/>
              <a:t>ena m</a:t>
            </a:r>
            <a:r>
              <a:rPr lang="it-IT" baseline="30000" dirty="0"/>
              <a:t>2</a:t>
            </a:r>
            <a:r>
              <a:rPr lang="it-IT" dirty="0"/>
              <a:t>: </a:t>
            </a:r>
            <a:r>
              <a:rPr lang="pl-PL" b="1" dirty="0"/>
              <a:t>48,9 PLN</a:t>
            </a:r>
            <a:r>
              <a:rPr lang="pl-PL" dirty="0"/>
              <a:t>.</a:t>
            </a:r>
          </a:p>
          <a:p>
            <a:pPr algn="just">
              <a:lnSpc>
                <a:spcPct val="150000"/>
              </a:lnSpc>
            </a:pPr>
            <a:r>
              <a:rPr lang="pl-PL" sz="1200" dirty="0"/>
              <a:t>Źródło: https://www.steelprofil.eu/sklep/plyta-pir-termpir-al-50-mm-izoproof-poliuretan-5cm-1200x600/</a:t>
            </a:r>
          </a:p>
        </p:txBody>
      </p:sp>
    </p:spTree>
    <p:extLst>
      <p:ext uri="{BB962C8B-B14F-4D97-AF65-F5344CB8AC3E}">
        <p14:creationId xmlns:p14="http://schemas.microsoft.com/office/powerpoint/2010/main" val="1326913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4205837"/>
            <a:ext cx="2952327" cy="1882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Prostokąt 6"/>
          <p:cNvSpPr/>
          <p:nvPr/>
        </p:nvSpPr>
        <p:spPr>
          <a:xfrm>
            <a:off x="1" y="6088013"/>
            <a:ext cx="4274950" cy="830997"/>
          </a:xfrm>
          <a:prstGeom prst="rect">
            <a:avLst/>
          </a:prstGeom>
        </p:spPr>
        <p:txBody>
          <a:bodyPr wrap="square">
            <a:spAutoFit/>
          </a:bodyPr>
          <a:lstStyle/>
          <a:p>
            <a:r>
              <a:rPr lang="pl-PL" sz="1200" dirty="0"/>
              <a:t>Źródło: </a:t>
            </a:r>
            <a:r>
              <a:rPr lang="pl-PL" sz="1200" dirty="0" err="1"/>
              <a:t>Bauder</a:t>
            </a:r>
            <a:r>
              <a:rPr lang="pl-PL" sz="1200" dirty="0"/>
              <a:t>; https://www.bauder.co.uk/getmedia/58272cfd-5902-4d55-8603-b5453d1dc56c/EDP-Environmental-Product-Declaration-PU-thermal-insulation-boards-with-50-m-aluminium-facing.pdf</a:t>
            </a: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1561" y="4223985"/>
            <a:ext cx="2204655" cy="1924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Prostokąt 11"/>
          <p:cNvSpPr/>
          <p:nvPr/>
        </p:nvSpPr>
        <p:spPr>
          <a:xfrm>
            <a:off x="4274951" y="6044416"/>
            <a:ext cx="3639118" cy="646331"/>
          </a:xfrm>
          <a:prstGeom prst="rect">
            <a:avLst/>
          </a:prstGeom>
        </p:spPr>
        <p:txBody>
          <a:bodyPr wrap="square">
            <a:spAutoFit/>
          </a:bodyPr>
          <a:lstStyle/>
          <a:p>
            <a:r>
              <a:rPr lang="pl-PL" sz="1200" dirty="0"/>
              <a:t>Źródło: </a:t>
            </a:r>
            <a:r>
              <a:rPr lang="pl-PL" sz="1200" dirty="0" err="1"/>
              <a:t>Kingspan</a:t>
            </a:r>
            <a:r>
              <a:rPr lang="pl-PL" sz="1200" dirty="0"/>
              <a:t>; https://www.kingspan.com/pl/pl-pl/produkty/plyty-warstwowe/informacje/deklaracja-srodowiskowa</a:t>
            </a:r>
          </a:p>
        </p:txBody>
      </p:sp>
      <mc:AlternateContent xmlns:mc="http://schemas.openxmlformats.org/markup-compatibility/2006" xmlns:a14="http://schemas.microsoft.com/office/drawing/2010/main">
        <mc:Choice Requires="a14">
          <p:sp>
            <p:nvSpPr>
              <p:cNvPr id="9" name="Prostokąt 8"/>
              <p:cNvSpPr/>
              <p:nvPr/>
            </p:nvSpPr>
            <p:spPr>
              <a:xfrm>
                <a:off x="7200428" y="5049536"/>
                <a:ext cx="1781450" cy="738664"/>
              </a:xfrm>
              <a:prstGeom prst="rect">
                <a:avLst/>
              </a:prstGeom>
            </p:spPr>
            <p:txBody>
              <a:bodyPr wrap="none">
                <a:spAutoFit/>
              </a:bodyPr>
              <a:lstStyle/>
              <a:p>
                <a:r>
                  <a:rPr lang="pl-PL" sz="1400" dirty="0">
                    <a:latin typeface="Cambria Math"/>
                  </a:rPr>
                  <a:t>  płyty z rdzeniem </a:t>
                </a:r>
              </a:p>
              <a:p>
                <a:r>
                  <a:rPr lang="pl-PL" sz="1400" dirty="0">
                    <a:latin typeface="Cambria Math"/>
                  </a:rPr>
                  <a:t>  </a:t>
                </a:r>
                <a:r>
                  <a:rPr lang="pl-PL" sz="1400" dirty="0" err="1">
                    <a:latin typeface="Cambria Math"/>
                  </a:rPr>
                  <a:t>QuadCore</a:t>
                </a:r>
                <a:endParaRPr lang="pl-PL" sz="1400" dirty="0">
                  <a:latin typeface="Cambria Math"/>
                </a:endParaRPr>
              </a:p>
              <a:p>
                <a:pPr/>
                <a14:m>
                  <m:oMathPara xmlns:m="http://schemas.openxmlformats.org/officeDocument/2006/math">
                    <m:oMathParaPr>
                      <m:jc m:val="centerGroup"/>
                    </m:oMathParaPr>
                    <m:oMath xmlns:m="http://schemas.openxmlformats.org/officeDocument/2006/math">
                      <m:r>
                        <m:rPr>
                          <m:sty m:val="p"/>
                        </m:rPr>
                        <a:rPr lang="el-GR" sz="1400" i="0" smtClean="0">
                          <a:latin typeface="Cambria Math"/>
                        </a:rPr>
                        <m:t>λ</m:t>
                      </m:r>
                      <m:r>
                        <a:rPr lang="pl-PL" sz="1400" b="0" i="0" smtClean="0">
                          <a:latin typeface="Cambria Math"/>
                        </a:rPr>
                        <m:t>=0,018</m:t>
                      </m:r>
                      <m:r>
                        <m:rPr>
                          <m:nor/>
                        </m:rPr>
                        <a:rPr lang="pl-PL" sz="1400" b="0" smtClean="0">
                          <a:latin typeface="Cambria Math"/>
                        </a:rPr>
                        <m:t> </m:t>
                      </m:r>
                      <m:r>
                        <m:rPr>
                          <m:nor/>
                        </m:rPr>
                        <a:rPr lang="pl-PL" sz="1400" baseline="0" dirty="0" smtClean="0"/>
                        <m:t>W</m:t>
                      </m:r>
                      <m:r>
                        <m:rPr>
                          <m:nor/>
                        </m:rPr>
                        <a:rPr lang="pl-PL" sz="1400" baseline="0" dirty="0" smtClean="0"/>
                        <m:t>/(</m:t>
                      </m:r>
                      <m:r>
                        <m:rPr>
                          <m:nor/>
                        </m:rPr>
                        <a:rPr lang="pl-PL" sz="1400" baseline="0" dirty="0" smtClean="0"/>
                        <m:t>m</m:t>
                      </m:r>
                      <m:r>
                        <m:rPr>
                          <m:nor/>
                        </m:rPr>
                        <a:rPr lang="pl-PL" sz="1400" baseline="0" dirty="0" smtClean="0"/>
                        <m:t>∙</m:t>
                      </m:r>
                      <m:r>
                        <m:rPr>
                          <m:nor/>
                        </m:rPr>
                        <a:rPr lang="pl-PL" sz="1400" baseline="0" dirty="0" smtClean="0"/>
                        <m:t>K</m:t>
                      </m:r>
                      <m:r>
                        <m:rPr>
                          <m:nor/>
                        </m:rPr>
                        <a:rPr lang="pl-PL" sz="1400" baseline="0" dirty="0" smtClean="0"/>
                        <m:t>)</m:t>
                      </m:r>
                    </m:oMath>
                  </m:oMathPara>
                </a14:m>
                <a:endParaRPr lang="pl-PL" sz="1400" dirty="0"/>
              </a:p>
            </p:txBody>
          </p:sp>
        </mc:Choice>
        <mc:Fallback xmlns="">
          <p:sp>
            <p:nvSpPr>
              <p:cNvPr id="9" name="Prostokąt 8"/>
              <p:cNvSpPr>
                <a:spLocks noRot="1" noChangeAspect="1" noMove="1" noResize="1" noEditPoints="1" noAdjustHandles="1" noChangeArrowheads="1" noChangeShapeType="1" noTextEdit="1"/>
              </p:cNvSpPr>
              <p:nvPr/>
            </p:nvSpPr>
            <p:spPr>
              <a:xfrm>
                <a:off x="7200428" y="5049536"/>
                <a:ext cx="1781450" cy="738664"/>
              </a:xfrm>
              <a:prstGeom prst="rect">
                <a:avLst/>
              </a:prstGeom>
              <a:blipFill rotWithShape="1">
                <a:blip r:embed="rId5"/>
                <a:stretch>
                  <a:fillRect t="-1639" b="-820"/>
                </a:stretch>
              </a:blipFill>
            </p:spPr>
            <p:txBody>
              <a:bodyPr/>
              <a:lstStyle/>
              <a:p>
                <a:r>
                  <a:rPr lang="pl-PL">
                    <a:noFill/>
                  </a:rPr>
                  <a:t> </a:t>
                </a:r>
              </a:p>
            </p:txBody>
          </p:sp>
        </mc:Fallback>
      </mc:AlternateContent>
      <p:sp>
        <p:nvSpPr>
          <p:cNvPr id="14" name="Prostokąt 13"/>
          <p:cNvSpPr/>
          <p:nvPr/>
        </p:nvSpPr>
        <p:spPr>
          <a:xfrm>
            <a:off x="121404" y="208194"/>
            <a:ext cx="8573244" cy="369332"/>
          </a:xfrm>
          <a:prstGeom prst="rect">
            <a:avLst/>
          </a:prstGeom>
        </p:spPr>
        <p:txBody>
          <a:bodyPr wrap="none">
            <a:spAutoFit/>
          </a:bodyPr>
          <a:lstStyle/>
          <a:p>
            <a:r>
              <a:rPr lang="pl-PL" b="1" cap="all" dirty="0"/>
              <a:t>DEKLARACJA ŚRODOWISKOWA PRODUKTU (</a:t>
            </a:r>
            <a:r>
              <a:rPr lang="pl-PL" b="1" cap="all" dirty="0" err="1"/>
              <a:t>Environmental</a:t>
            </a:r>
            <a:r>
              <a:rPr lang="pl-PL" b="1" cap="all" dirty="0"/>
              <a:t> Product </a:t>
            </a:r>
            <a:r>
              <a:rPr lang="pl-PL" b="1" cap="all" dirty="0" err="1"/>
              <a:t>Declaration</a:t>
            </a:r>
            <a:r>
              <a:rPr lang="pl-PL" b="1" cap="all" dirty="0"/>
              <a:t>)</a:t>
            </a:r>
          </a:p>
        </p:txBody>
      </p:sp>
      <p:sp>
        <p:nvSpPr>
          <p:cNvPr id="10" name="Prostokąt 9"/>
          <p:cNvSpPr/>
          <p:nvPr/>
        </p:nvSpPr>
        <p:spPr>
          <a:xfrm>
            <a:off x="192029" y="601438"/>
            <a:ext cx="8340411" cy="1200329"/>
          </a:xfrm>
          <a:prstGeom prst="rect">
            <a:avLst/>
          </a:prstGeom>
        </p:spPr>
        <p:txBody>
          <a:bodyPr wrap="square">
            <a:spAutoFit/>
          </a:bodyPr>
          <a:lstStyle/>
          <a:p>
            <a:r>
              <a:rPr lang="pl-PL" dirty="0"/>
              <a:t>Deklaracja Środowiskowa Produktu (EPD), jest dokumentem szczegółowo opisującym oddziaływanie produktu na środowisko podczas jego całego cyklu życia (LCA).</a:t>
            </a:r>
          </a:p>
          <a:p>
            <a:r>
              <a:rPr lang="pl-PL" dirty="0"/>
              <a:t>Określa ona ilościowo wydobycie surowców, energochłonność procesu produkcji, zużycie wody i wytwarzanie odpadów.</a:t>
            </a:r>
          </a:p>
        </p:txBody>
      </p:sp>
      <p:sp>
        <p:nvSpPr>
          <p:cNvPr id="16" name="Prostokąt 15"/>
          <p:cNvSpPr/>
          <p:nvPr/>
        </p:nvSpPr>
        <p:spPr>
          <a:xfrm>
            <a:off x="215445" y="1889682"/>
            <a:ext cx="1104213" cy="369332"/>
          </a:xfrm>
          <a:prstGeom prst="rect">
            <a:avLst/>
          </a:prstGeom>
        </p:spPr>
        <p:txBody>
          <a:bodyPr wrap="none">
            <a:spAutoFit/>
          </a:bodyPr>
          <a:lstStyle/>
          <a:p>
            <a:r>
              <a:rPr lang="pl-PL" b="1" cap="all" dirty="0"/>
              <a:t>Korzyści</a:t>
            </a:r>
          </a:p>
        </p:txBody>
      </p:sp>
      <p:sp>
        <p:nvSpPr>
          <p:cNvPr id="11" name="Prostokąt 10"/>
          <p:cNvSpPr/>
          <p:nvPr/>
        </p:nvSpPr>
        <p:spPr>
          <a:xfrm>
            <a:off x="184511" y="2259013"/>
            <a:ext cx="6824683" cy="1477328"/>
          </a:xfrm>
          <a:prstGeom prst="rect">
            <a:avLst/>
          </a:prstGeom>
        </p:spPr>
        <p:txBody>
          <a:bodyPr wrap="square">
            <a:spAutoFit/>
          </a:bodyPr>
          <a:lstStyle/>
          <a:p>
            <a:r>
              <a:rPr lang="pl-PL" dirty="0"/>
              <a:t>Przedsiębiorca posiadający Deklaracje EPD na swoje wyroby informuje rynek, że jego firma zobowiązała się do ograniczenia wpływu procesów produkcyjnych na środowisko. Produkty z deklaracją EPD są wykorzystywane podczas budowy obiektów, dla których uzyskiwane są certyfikaty zrównoważonego budownictwa (m.in. LEED, BREEAM).</a:t>
            </a:r>
          </a:p>
        </p:txBody>
      </p:sp>
      <p:sp>
        <p:nvSpPr>
          <p:cNvPr id="18" name="Prostokąt 17"/>
          <p:cNvSpPr/>
          <p:nvPr/>
        </p:nvSpPr>
        <p:spPr>
          <a:xfrm>
            <a:off x="265103" y="3717032"/>
            <a:ext cx="1292662" cy="369332"/>
          </a:xfrm>
          <a:prstGeom prst="rect">
            <a:avLst/>
          </a:prstGeom>
        </p:spPr>
        <p:txBody>
          <a:bodyPr wrap="none">
            <a:spAutoFit/>
          </a:bodyPr>
          <a:lstStyle/>
          <a:p>
            <a:r>
              <a:rPr lang="pl-PL" b="1" cap="all" dirty="0"/>
              <a:t>PRZYKŁADY</a:t>
            </a:r>
          </a:p>
        </p:txBody>
      </p:sp>
      <p:sp>
        <p:nvSpPr>
          <p:cNvPr id="2" name="AutoShape 2" descr="Deklaracja III rodzaju dla wyrobu PROTAN FP – membrany do pokryć dachowy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09194" y="1830343"/>
            <a:ext cx="1809750" cy="252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304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524413" y="1916832"/>
            <a:ext cx="3873844" cy="2554545"/>
          </a:xfrm>
          <a:prstGeom prst="rect">
            <a:avLst/>
          </a:prstGeom>
        </p:spPr>
        <p:txBody>
          <a:bodyPr wrap="square">
            <a:spAutoFit/>
          </a:bodyPr>
          <a:lstStyle/>
          <a:p>
            <a:pPr algn="ctr"/>
            <a:r>
              <a:rPr lang="pl-PL" sz="2000" dirty="0"/>
              <a:t>Eco Tech </a:t>
            </a:r>
            <a:r>
              <a:rPr lang="pl-PL" sz="2000" dirty="0" err="1"/>
              <a:t>Haus</a:t>
            </a:r>
            <a:br>
              <a:rPr lang="pl-PL" sz="2000" dirty="0"/>
            </a:br>
            <a:r>
              <a:rPr lang="pl-PL" sz="2000" dirty="0"/>
              <a:t>ul. Bursztynowa 5</a:t>
            </a:r>
            <a:br>
              <a:rPr lang="pl-PL" sz="2000" dirty="0"/>
            </a:br>
            <a:r>
              <a:rPr lang="pl-PL" sz="2000" dirty="0"/>
              <a:t>31 - 213 Kraków</a:t>
            </a:r>
            <a:br>
              <a:rPr lang="pl-PL" sz="2000" dirty="0"/>
            </a:br>
            <a:r>
              <a:rPr lang="pl-PL" sz="2000" dirty="0" err="1"/>
              <a:t>tel</a:t>
            </a:r>
            <a:r>
              <a:rPr lang="pl-PL" sz="2000" dirty="0"/>
              <a:t>: +48 533 737 576</a:t>
            </a:r>
          </a:p>
          <a:p>
            <a:endParaRPr lang="pl-PL" sz="2000" dirty="0"/>
          </a:p>
          <a:p>
            <a:endParaRPr lang="pl-PL" sz="2000" dirty="0"/>
          </a:p>
          <a:p>
            <a:r>
              <a:rPr lang="pl-PL" sz="2000" dirty="0"/>
              <a:t>http://www.ecotechhaus.com.pl/</a:t>
            </a:r>
            <a:br>
              <a:rPr lang="pl-PL" sz="2000" dirty="0"/>
            </a:br>
            <a:r>
              <a:rPr lang="pl-PL" sz="2000" dirty="0"/>
              <a:t>email: info@ecotechhaus.com.pl</a:t>
            </a:r>
          </a:p>
        </p:txBody>
      </p:sp>
      <p:sp>
        <p:nvSpPr>
          <p:cNvPr id="5" name="Prostokąt 4"/>
          <p:cNvSpPr/>
          <p:nvPr/>
        </p:nvSpPr>
        <p:spPr>
          <a:xfrm>
            <a:off x="1826721" y="764704"/>
            <a:ext cx="3269228" cy="400110"/>
          </a:xfrm>
          <a:prstGeom prst="rect">
            <a:avLst/>
          </a:prstGeom>
        </p:spPr>
        <p:txBody>
          <a:bodyPr wrap="none">
            <a:spAutoFit/>
          </a:bodyPr>
          <a:lstStyle/>
          <a:p>
            <a:r>
              <a:rPr lang="pl-PL" sz="2000" b="1" cap="all" dirty="0"/>
              <a:t>ZAPRASZAMY DO KONTAKTU</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7458" y="4725144"/>
            <a:ext cx="2070242" cy="1773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415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95536" y="1125495"/>
            <a:ext cx="4320480" cy="1754326"/>
          </a:xfrm>
          <a:prstGeom prst="rect">
            <a:avLst/>
          </a:prstGeom>
        </p:spPr>
        <p:txBody>
          <a:bodyPr wrap="square">
            <a:spAutoFit/>
          </a:bodyPr>
          <a:lstStyle/>
          <a:p>
            <a:pPr>
              <a:lnSpc>
                <a:spcPct val="150000"/>
              </a:lnSpc>
            </a:pPr>
            <a:r>
              <a:rPr lang="pl-PL" dirty="0"/>
              <a:t>Warunki techniczne to zbiór przepisów, </a:t>
            </a:r>
          </a:p>
          <a:p>
            <a:pPr>
              <a:lnSpc>
                <a:spcPct val="150000"/>
              </a:lnSpc>
            </a:pPr>
            <a:r>
              <a:rPr lang="pl-PL" dirty="0"/>
              <a:t>w formie rozporządzenia, które  dotyczą wymagań, jakie powinny spełniać budynki</a:t>
            </a:r>
          </a:p>
          <a:p>
            <a:pPr>
              <a:lnSpc>
                <a:spcPct val="150000"/>
              </a:lnSpc>
            </a:pPr>
            <a:r>
              <a:rPr lang="pl-PL" dirty="0"/>
              <a:t>i ich usytuowanie.</a:t>
            </a:r>
          </a:p>
        </p:txBody>
      </p:sp>
      <p:sp>
        <p:nvSpPr>
          <p:cNvPr id="5" name="Prostokąt 4"/>
          <p:cNvSpPr/>
          <p:nvPr/>
        </p:nvSpPr>
        <p:spPr>
          <a:xfrm>
            <a:off x="433158" y="399630"/>
            <a:ext cx="2604174" cy="369332"/>
          </a:xfrm>
          <a:prstGeom prst="rect">
            <a:avLst/>
          </a:prstGeom>
        </p:spPr>
        <p:txBody>
          <a:bodyPr wrap="none">
            <a:spAutoFit/>
          </a:bodyPr>
          <a:lstStyle/>
          <a:p>
            <a:r>
              <a:rPr lang="pl-PL" b="1" dirty="0"/>
              <a:t>Warunki Techniczne (WT)</a:t>
            </a:r>
          </a:p>
        </p:txBody>
      </p:sp>
      <p:sp>
        <p:nvSpPr>
          <p:cNvPr id="8" name="Prostokąt 7"/>
          <p:cNvSpPr/>
          <p:nvPr/>
        </p:nvSpPr>
        <p:spPr>
          <a:xfrm>
            <a:off x="433158" y="3700833"/>
            <a:ext cx="7776864" cy="2585323"/>
          </a:xfrm>
          <a:prstGeom prst="rect">
            <a:avLst/>
          </a:prstGeom>
        </p:spPr>
        <p:txBody>
          <a:bodyPr wrap="square">
            <a:spAutoFit/>
          </a:bodyPr>
          <a:lstStyle/>
          <a:p>
            <a:pPr>
              <a:lnSpc>
                <a:spcPct val="150000"/>
              </a:lnSpc>
            </a:pPr>
            <a:r>
              <a:rPr lang="pl-PL" dirty="0"/>
              <a:t>Nowe przepisy wprowadzają m.in. zakaz przekraczania określonej wartości współczynnika zużycia energii </a:t>
            </a:r>
            <a:r>
              <a:rPr lang="pl-PL" dirty="0" err="1"/>
              <a:t>E</a:t>
            </a:r>
            <a:r>
              <a:rPr lang="pl-PL" baseline="-25000" dirty="0" err="1"/>
              <a:t>p</a:t>
            </a:r>
            <a:r>
              <a:rPr lang="pl-PL" dirty="0"/>
              <a:t>. Współczynnik </a:t>
            </a:r>
            <a:r>
              <a:rPr lang="pl-PL" dirty="0" err="1"/>
              <a:t>E</a:t>
            </a:r>
            <a:r>
              <a:rPr lang="pl-PL" baseline="-25000" dirty="0" err="1"/>
              <a:t>p</a:t>
            </a:r>
            <a:r>
              <a:rPr lang="pl-PL" dirty="0"/>
              <a:t> oznacza roczne zapotrzebowanie nieodnawialnej energii pierwotnej do ogrzewania domu, wentylacji i przygotowania ciepłej wody użytkowej w przeliczeniu na jednostkę powierzchni. Wskaźnik </a:t>
            </a:r>
            <a:r>
              <a:rPr lang="pl-PL" dirty="0" err="1"/>
              <a:t>E</a:t>
            </a:r>
            <a:r>
              <a:rPr lang="pl-PL" baseline="-25000" dirty="0" err="1"/>
              <a:t>p</a:t>
            </a:r>
            <a:r>
              <a:rPr lang="pl-PL" dirty="0"/>
              <a:t> obniżono najpierw w 2014 roku, potem w 2017 r., </a:t>
            </a:r>
          </a:p>
          <a:p>
            <a:pPr>
              <a:lnSpc>
                <a:spcPct val="150000"/>
              </a:lnSpc>
            </a:pPr>
            <a:r>
              <a:rPr lang="pl-PL" dirty="0"/>
              <a:t>a następnie w 2021 r.</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5" y="584296"/>
            <a:ext cx="406717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1513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395536" y="1340768"/>
            <a:ext cx="7128792" cy="2542363"/>
          </a:xfrm>
          <a:prstGeom prst="rect">
            <a:avLst/>
          </a:prstGeom>
        </p:spPr>
        <p:txBody>
          <a:bodyPr wrap="square">
            <a:spAutoFit/>
          </a:bodyPr>
          <a:lstStyle/>
          <a:p>
            <a:pPr algn="just">
              <a:lnSpc>
                <a:spcPct val="150000"/>
              </a:lnSpc>
            </a:pPr>
            <a:r>
              <a:rPr lang="pl-PL" dirty="0"/>
              <a:t>Nowe warunki techniczne dotyczą domów na budowę których uzyskano pozwolenie w 2021 r., także nieukończone domy realizowane według wytycznych 2017 muszą zostać dostosowane do bardziej rygorystycznych standardów. Do nowych przepisów budowlanych muszą również dostosować się inwestorzy, którzy po 31 grudnia 2020 r. rozbudowują lub modernizują budynki.  </a:t>
            </a:r>
          </a:p>
        </p:txBody>
      </p:sp>
      <p:sp>
        <p:nvSpPr>
          <p:cNvPr id="6" name="Prostokąt 5"/>
          <p:cNvSpPr/>
          <p:nvPr/>
        </p:nvSpPr>
        <p:spPr>
          <a:xfrm>
            <a:off x="395248" y="692696"/>
            <a:ext cx="2055114" cy="369332"/>
          </a:xfrm>
          <a:prstGeom prst="rect">
            <a:avLst/>
          </a:prstGeom>
        </p:spPr>
        <p:txBody>
          <a:bodyPr wrap="none">
            <a:spAutoFit/>
          </a:bodyPr>
          <a:lstStyle/>
          <a:p>
            <a:r>
              <a:rPr lang="pl-PL" b="1" dirty="0"/>
              <a:t>Standardy WT 2021</a:t>
            </a:r>
          </a:p>
        </p:txBody>
      </p:sp>
      <p:sp>
        <p:nvSpPr>
          <p:cNvPr id="8" name="Prostokąt 7"/>
          <p:cNvSpPr/>
          <p:nvPr/>
        </p:nvSpPr>
        <p:spPr>
          <a:xfrm>
            <a:off x="395248" y="4632672"/>
            <a:ext cx="7129080" cy="1295868"/>
          </a:xfrm>
          <a:prstGeom prst="rect">
            <a:avLst/>
          </a:prstGeom>
        </p:spPr>
        <p:txBody>
          <a:bodyPr wrap="square">
            <a:spAutoFit/>
          </a:bodyPr>
          <a:lstStyle/>
          <a:p>
            <a:pPr>
              <a:lnSpc>
                <a:spcPct val="150000"/>
              </a:lnSpc>
            </a:pPr>
            <a:r>
              <a:rPr lang="pl-PL" dirty="0"/>
              <a:t>Standard energetyczny 2021 dotyczy zmniejszenia współczynnika przenikania ciepła U elementów konstrukcyjnych oraz ograniczenia zapotrzebowania budynków na  nieodnawialną energię pierwotną (E </a:t>
            </a:r>
            <a:r>
              <a:rPr lang="pl-PL" baseline="-25000" dirty="0"/>
              <a:t>p</a:t>
            </a:r>
            <a:r>
              <a:rPr lang="pl-PL" dirty="0"/>
              <a:t>). </a:t>
            </a:r>
          </a:p>
        </p:txBody>
      </p:sp>
    </p:spTree>
    <p:extLst>
      <p:ext uri="{BB962C8B-B14F-4D97-AF65-F5344CB8AC3E}">
        <p14:creationId xmlns:p14="http://schemas.microsoft.com/office/powerpoint/2010/main" val="714785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1072548179"/>
              </p:ext>
            </p:extLst>
          </p:nvPr>
        </p:nvGraphicFramePr>
        <p:xfrm>
          <a:off x="212446" y="912301"/>
          <a:ext cx="6432376" cy="1962922"/>
        </p:xfrm>
        <a:graphic>
          <a:graphicData uri="http://schemas.openxmlformats.org/drawingml/2006/table">
            <a:tbl>
              <a:tblPr firstRow="1" bandRow="1">
                <a:tableStyleId>{5C22544A-7EE6-4342-B048-85BDC9FD1C3A}</a:tableStyleId>
              </a:tblPr>
              <a:tblGrid>
                <a:gridCol w="2833983">
                  <a:extLst>
                    <a:ext uri="{9D8B030D-6E8A-4147-A177-3AD203B41FA5}">
                      <a16:colId xmlns:a16="http://schemas.microsoft.com/office/drawing/2014/main" val="20000"/>
                    </a:ext>
                  </a:extLst>
                </a:gridCol>
                <a:gridCol w="1214565">
                  <a:extLst>
                    <a:ext uri="{9D8B030D-6E8A-4147-A177-3AD203B41FA5}">
                      <a16:colId xmlns:a16="http://schemas.microsoft.com/office/drawing/2014/main" val="20001"/>
                    </a:ext>
                  </a:extLst>
                </a:gridCol>
                <a:gridCol w="1214565">
                  <a:extLst>
                    <a:ext uri="{9D8B030D-6E8A-4147-A177-3AD203B41FA5}">
                      <a16:colId xmlns:a16="http://schemas.microsoft.com/office/drawing/2014/main" val="20002"/>
                    </a:ext>
                  </a:extLst>
                </a:gridCol>
                <a:gridCol w="1169263">
                  <a:extLst>
                    <a:ext uri="{9D8B030D-6E8A-4147-A177-3AD203B41FA5}">
                      <a16:colId xmlns:a16="http://schemas.microsoft.com/office/drawing/2014/main" val="20003"/>
                    </a:ext>
                  </a:extLst>
                </a:gridCol>
              </a:tblGrid>
              <a:tr h="370840">
                <a:tc>
                  <a:txBody>
                    <a:bodyPr/>
                    <a:lstStyle/>
                    <a:p>
                      <a:endParaRPr lang="pl-PL" sz="1400" dirty="0"/>
                    </a:p>
                  </a:txBody>
                  <a:tcPr/>
                </a:tc>
                <a:tc>
                  <a:txBody>
                    <a:bodyPr/>
                    <a:lstStyle/>
                    <a:p>
                      <a:r>
                        <a:rPr lang="pl-PL" sz="1400" dirty="0"/>
                        <a:t>WT 2014</a:t>
                      </a:r>
                    </a:p>
                  </a:txBody>
                  <a:tcPr/>
                </a:tc>
                <a:tc>
                  <a:txBody>
                    <a:bodyPr/>
                    <a:lstStyle/>
                    <a:p>
                      <a:r>
                        <a:rPr lang="pl-PL" sz="1400" dirty="0"/>
                        <a:t>WT</a:t>
                      </a:r>
                      <a:r>
                        <a:rPr lang="pl-PL" sz="1400" baseline="0" dirty="0"/>
                        <a:t> 2017</a:t>
                      </a:r>
                      <a:endParaRPr lang="pl-PL" sz="1400" dirty="0"/>
                    </a:p>
                  </a:txBody>
                  <a:tcPr/>
                </a:tc>
                <a:tc>
                  <a:txBody>
                    <a:bodyPr/>
                    <a:lstStyle/>
                    <a:p>
                      <a:r>
                        <a:rPr lang="pl-PL" sz="1400" dirty="0"/>
                        <a:t>WT 2021</a:t>
                      </a:r>
                    </a:p>
                  </a:txBody>
                  <a:tcPr/>
                </a:tc>
                <a:extLst>
                  <a:ext uri="{0D108BD9-81ED-4DB2-BD59-A6C34878D82A}">
                    <a16:rowId xmlns:a16="http://schemas.microsoft.com/office/drawing/2014/main" val="10000"/>
                  </a:ext>
                </a:extLst>
              </a:tr>
              <a:tr h="279170">
                <a:tc>
                  <a:txBody>
                    <a:bodyPr/>
                    <a:lstStyle/>
                    <a:p>
                      <a:r>
                        <a:rPr lang="pl-PL" sz="1400" dirty="0"/>
                        <a:t>Ściany zewnętrzne </a:t>
                      </a:r>
                    </a:p>
                  </a:txBody>
                  <a:tcPr/>
                </a:tc>
                <a:tc>
                  <a:txBody>
                    <a:bodyPr/>
                    <a:lstStyle/>
                    <a:p>
                      <a:r>
                        <a:rPr lang="pl-PL" sz="1400" dirty="0"/>
                        <a:t>0,25</a:t>
                      </a:r>
                    </a:p>
                  </a:txBody>
                  <a:tcPr/>
                </a:tc>
                <a:tc>
                  <a:txBody>
                    <a:bodyPr/>
                    <a:lstStyle/>
                    <a:p>
                      <a:r>
                        <a:rPr lang="pl-PL" sz="1400" dirty="0"/>
                        <a:t>0,23</a:t>
                      </a:r>
                    </a:p>
                  </a:txBody>
                  <a:tcPr/>
                </a:tc>
                <a:tc>
                  <a:txBody>
                    <a:bodyPr/>
                    <a:lstStyle/>
                    <a:p>
                      <a:r>
                        <a:rPr lang="pl-PL" sz="1400" dirty="0"/>
                        <a:t>0,20</a:t>
                      </a:r>
                    </a:p>
                  </a:txBody>
                  <a:tcPr/>
                </a:tc>
                <a:extLst>
                  <a:ext uri="{0D108BD9-81ED-4DB2-BD59-A6C34878D82A}">
                    <a16:rowId xmlns:a16="http://schemas.microsoft.com/office/drawing/2014/main" val="10001"/>
                  </a:ext>
                </a:extLst>
              </a:tr>
              <a:tr h="334410">
                <a:tc>
                  <a:txBody>
                    <a:bodyPr/>
                    <a:lstStyle/>
                    <a:p>
                      <a:r>
                        <a:rPr lang="pl-PL" sz="1400" dirty="0"/>
                        <a:t>Dachy, stropodachy</a:t>
                      </a:r>
                      <a:r>
                        <a:rPr lang="pl-PL" sz="1400" baseline="0" dirty="0"/>
                        <a:t> i stropy</a:t>
                      </a:r>
                      <a:endParaRPr lang="pl-PL" sz="1400" dirty="0"/>
                    </a:p>
                  </a:txBody>
                  <a:tcPr/>
                </a:tc>
                <a:tc>
                  <a:txBody>
                    <a:bodyPr/>
                    <a:lstStyle/>
                    <a:p>
                      <a:r>
                        <a:rPr lang="pl-PL" sz="1400" dirty="0"/>
                        <a:t>0,20</a:t>
                      </a:r>
                    </a:p>
                  </a:txBody>
                  <a:tcPr/>
                </a:tc>
                <a:tc>
                  <a:txBody>
                    <a:bodyPr/>
                    <a:lstStyle/>
                    <a:p>
                      <a:r>
                        <a:rPr lang="pl-PL" sz="1400" dirty="0"/>
                        <a:t>0,18</a:t>
                      </a:r>
                    </a:p>
                  </a:txBody>
                  <a:tcPr/>
                </a:tc>
                <a:tc>
                  <a:txBody>
                    <a:bodyPr/>
                    <a:lstStyle/>
                    <a:p>
                      <a:r>
                        <a:rPr lang="pl-PL" sz="1400" dirty="0"/>
                        <a:t>0,15</a:t>
                      </a:r>
                    </a:p>
                  </a:txBody>
                  <a:tcPr/>
                </a:tc>
                <a:extLst>
                  <a:ext uri="{0D108BD9-81ED-4DB2-BD59-A6C34878D82A}">
                    <a16:rowId xmlns:a16="http://schemas.microsoft.com/office/drawing/2014/main" val="10002"/>
                  </a:ext>
                </a:extLst>
              </a:tr>
              <a:tr h="288032">
                <a:tc>
                  <a:txBody>
                    <a:bodyPr/>
                    <a:lstStyle/>
                    <a:p>
                      <a:r>
                        <a:rPr lang="pl-PL" sz="1400" dirty="0"/>
                        <a:t>Podłogi</a:t>
                      </a:r>
                    </a:p>
                  </a:txBody>
                  <a:tcPr/>
                </a:tc>
                <a:tc>
                  <a:txBody>
                    <a:bodyPr/>
                    <a:lstStyle/>
                    <a:p>
                      <a:r>
                        <a:rPr lang="pl-PL" sz="1400" dirty="0"/>
                        <a:t>0,30</a:t>
                      </a:r>
                    </a:p>
                  </a:txBody>
                  <a:tcPr/>
                </a:tc>
                <a:tc>
                  <a:txBody>
                    <a:bodyPr/>
                    <a:lstStyle/>
                    <a:p>
                      <a:r>
                        <a:rPr lang="pl-PL" sz="1400" dirty="0"/>
                        <a:t>0,30</a:t>
                      </a:r>
                    </a:p>
                  </a:txBody>
                  <a:tcPr/>
                </a:tc>
                <a:tc>
                  <a:txBody>
                    <a:bodyPr/>
                    <a:lstStyle/>
                    <a:p>
                      <a:r>
                        <a:rPr lang="pl-PL" sz="1400" dirty="0"/>
                        <a:t>0,30</a:t>
                      </a:r>
                    </a:p>
                  </a:txBody>
                  <a:tcPr/>
                </a:tc>
                <a:extLst>
                  <a:ext uri="{0D108BD9-81ED-4DB2-BD59-A6C34878D82A}">
                    <a16:rowId xmlns:a16="http://schemas.microsoft.com/office/drawing/2014/main" val="10003"/>
                  </a:ext>
                </a:extLst>
              </a:tr>
              <a:tr h="343272">
                <a:tc>
                  <a:txBody>
                    <a:bodyPr/>
                    <a:lstStyle/>
                    <a:p>
                      <a:r>
                        <a:rPr lang="pl-PL" sz="1400" dirty="0"/>
                        <a:t>Okna i drzwi</a:t>
                      </a:r>
                      <a:r>
                        <a:rPr lang="pl-PL" sz="1400" baseline="0" dirty="0"/>
                        <a:t> balkonowe</a:t>
                      </a:r>
                      <a:endParaRPr lang="pl-PL" sz="1400" dirty="0"/>
                    </a:p>
                  </a:txBody>
                  <a:tcPr/>
                </a:tc>
                <a:tc>
                  <a:txBody>
                    <a:bodyPr/>
                    <a:lstStyle/>
                    <a:p>
                      <a:r>
                        <a:rPr lang="pl-PL" sz="1400" dirty="0"/>
                        <a:t>1,30</a:t>
                      </a:r>
                    </a:p>
                  </a:txBody>
                  <a:tcPr/>
                </a:tc>
                <a:tc>
                  <a:txBody>
                    <a:bodyPr/>
                    <a:lstStyle/>
                    <a:p>
                      <a:r>
                        <a:rPr lang="pl-PL" sz="1400" dirty="0"/>
                        <a:t>1,10</a:t>
                      </a:r>
                    </a:p>
                  </a:txBody>
                  <a:tcPr/>
                </a:tc>
                <a:tc>
                  <a:txBody>
                    <a:bodyPr/>
                    <a:lstStyle/>
                    <a:p>
                      <a:r>
                        <a:rPr lang="pl-PL" sz="1400" dirty="0"/>
                        <a:t>0,90</a:t>
                      </a:r>
                    </a:p>
                  </a:txBody>
                  <a:tcPr/>
                </a:tc>
                <a:extLst>
                  <a:ext uri="{0D108BD9-81ED-4DB2-BD59-A6C34878D82A}">
                    <a16:rowId xmlns:a16="http://schemas.microsoft.com/office/drawing/2014/main" val="10004"/>
                  </a:ext>
                </a:extLst>
              </a:tr>
              <a:tr h="288032">
                <a:tc>
                  <a:txBody>
                    <a:bodyPr/>
                    <a:lstStyle/>
                    <a:p>
                      <a:r>
                        <a:rPr lang="pl-PL" sz="1400" dirty="0"/>
                        <a:t>Okna</a:t>
                      </a:r>
                      <a:r>
                        <a:rPr lang="pl-PL" sz="1400" baseline="0" dirty="0"/>
                        <a:t> połaciowe</a:t>
                      </a:r>
                      <a:endParaRPr lang="pl-PL" sz="1400" dirty="0"/>
                    </a:p>
                  </a:txBody>
                  <a:tcPr/>
                </a:tc>
                <a:tc>
                  <a:txBody>
                    <a:bodyPr/>
                    <a:lstStyle/>
                    <a:p>
                      <a:r>
                        <a:rPr lang="pl-PL" sz="1400" dirty="0"/>
                        <a:t>1,50</a:t>
                      </a:r>
                    </a:p>
                  </a:txBody>
                  <a:tcPr/>
                </a:tc>
                <a:tc>
                  <a:txBody>
                    <a:bodyPr/>
                    <a:lstStyle/>
                    <a:p>
                      <a:r>
                        <a:rPr lang="pl-PL" sz="1400" dirty="0"/>
                        <a:t>1,30</a:t>
                      </a:r>
                    </a:p>
                  </a:txBody>
                  <a:tcPr/>
                </a:tc>
                <a:tc>
                  <a:txBody>
                    <a:bodyPr/>
                    <a:lstStyle/>
                    <a:p>
                      <a:r>
                        <a:rPr lang="pl-PL" sz="1400" dirty="0"/>
                        <a:t>1,10</a:t>
                      </a:r>
                    </a:p>
                  </a:txBody>
                  <a:tcPr/>
                </a:tc>
                <a:extLst>
                  <a:ext uri="{0D108BD9-81ED-4DB2-BD59-A6C34878D82A}">
                    <a16:rowId xmlns:a16="http://schemas.microsoft.com/office/drawing/2014/main" val="10005"/>
                  </a:ext>
                </a:extLst>
              </a:tr>
            </a:tbl>
          </a:graphicData>
        </a:graphic>
      </p:graphicFrame>
      <p:sp>
        <p:nvSpPr>
          <p:cNvPr id="3" name="pole tekstowe 2"/>
          <p:cNvSpPr txBox="1"/>
          <p:nvPr/>
        </p:nvSpPr>
        <p:spPr>
          <a:xfrm>
            <a:off x="196961" y="6326584"/>
            <a:ext cx="6552728" cy="276999"/>
          </a:xfrm>
          <a:prstGeom prst="rect">
            <a:avLst/>
          </a:prstGeom>
          <a:noFill/>
        </p:spPr>
        <p:txBody>
          <a:bodyPr wrap="square" rtlCol="0">
            <a:spAutoFit/>
          </a:bodyPr>
          <a:lstStyle/>
          <a:p>
            <a:r>
              <a:rPr lang="pl-PL" sz="1200" i="1" dirty="0"/>
              <a:t>Źródło: Rozporządzenie (…) w sprawie warunków technicznych (…) Dz.U. 2013, poz. 926</a:t>
            </a:r>
          </a:p>
        </p:txBody>
      </p:sp>
      <p:sp>
        <p:nvSpPr>
          <p:cNvPr id="4" name="pole tekstowe 3"/>
          <p:cNvSpPr txBox="1"/>
          <p:nvPr/>
        </p:nvSpPr>
        <p:spPr>
          <a:xfrm>
            <a:off x="92094" y="540259"/>
            <a:ext cx="7427168" cy="307777"/>
          </a:xfrm>
          <a:prstGeom prst="rect">
            <a:avLst/>
          </a:prstGeom>
          <a:noFill/>
        </p:spPr>
        <p:txBody>
          <a:bodyPr wrap="square" rtlCol="0">
            <a:spAutoFit/>
          </a:bodyPr>
          <a:lstStyle/>
          <a:p>
            <a:r>
              <a:rPr lang="pl-PL" sz="1400" dirty="0"/>
              <a:t>Tabela 1. Współczynnik przenikania ciepła  U [W/(m</a:t>
            </a:r>
            <a:r>
              <a:rPr lang="pl-PL" sz="1400" baseline="30000" dirty="0"/>
              <a:t>2</a:t>
            </a:r>
            <a:r>
              <a:rPr lang="pl-PL" sz="1400" dirty="0"/>
              <a:t>∙K) dla poszczególnych przegród dla </a:t>
            </a:r>
            <a:r>
              <a:rPr lang="pl-PL" sz="1400" dirty="0" err="1"/>
              <a:t>t</a:t>
            </a:r>
            <a:r>
              <a:rPr lang="pl-PL" sz="1400" baseline="-25000" dirty="0" err="1"/>
              <a:t>i</a:t>
            </a:r>
            <a:r>
              <a:rPr lang="pl-PL" sz="1400" dirty="0"/>
              <a:t> ≥16°C</a:t>
            </a:r>
          </a:p>
        </p:txBody>
      </p:sp>
      <p:graphicFrame>
        <p:nvGraphicFramePr>
          <p:cNvPr id="6" name="Tabela 5"/>
          <p:cNvGraphicFramePr>
            <a:graphicFrameLocks noGrp="1"/>
          </p:cNvGraphicFramePr>
          <p:nvPr>
            <p:extLst>
              <p:ext uri="{D42A27DB-BD31-4B8C-83A1-F6EECF244321}">
                <p14:modId xmlns:p14="http://schemas.microsoft.com/office/powerpoint/2010/main" val="591640712"/>
              </p:ext>
            </p:extLst>
          </p:nvPr>
        </p:nvGraphicFramePr>
        <p:xfrm>
          <a:off x="210344" y="4032815"/>
          <a:ext cx="6521895" cy="2275195"/>
        </p:xfrm>
        <a:graphic>
          <a:graphicData uri="http://schemas.openxmlformats.org/drawingml/2006/table">
            <a:tbl>
              <a:tblPr firstRow="1" bandRow="1">
                <a:tableStyleId>{5C22544A-7EE6-4342-B048-85BDC9FD1C3A}</a:tableStyleId>
              </a:tblPr>
              <a:tblGrid>
                <a:gridCol w="3892596">
                  <a:extLst>
                    <a:ext uri="{9D8B030D-6E8A-4147-A177-3AD203B41FA5}">
                      <a16:colId xmlns:a16="http://schemas.microsoft.com/office/drawing/2014/main" val="20000"/>
                    </a:ext>
                  </a:extLst>
                </a:gridCol>
                <a:gridCol w="884681">
                  <a:extLst>
                    <a:ext uri="{9D8B030D-6E8A-4147-A177-3AD203B41FA5}">
                      <a16:colId xmlns:a16="http://schemas.microsoft.com/office/drawing/2014/main" val="20001"/>
                    </a:ext>
                  </a:extLst>
                </a:gridCol>
                <a:gridCol w="884681">
                  <a:extLst>
                    <a:ext uri="{9D8B030D-6E8A-4147-A177-3AD203B41FA5}">
                      <a16:colId xmlns:a16="http://schemas.microsoft.com/office/drawing/2014/main" val="20002"/>
                    </a:ext>
                  </a:extLst>
                </a:gridCol>
                <a:gridCol w="859937">
                  <a:extLst>
                    <a:ext uri="{9D8B030D-6E8A-4147-A177-3AD203B41FA5}">
                      <a16:colId xmlns:a16="http://schemas.microsoft.com/office/drawing/2014/main" val="20003"/>
                    </a:ext>
                  </a:extLst>
                </a:gridCol>
              </a:tblGrid>
              <a:tr h="370840">
                <a:tc>
                  <a:txBody>
                    <a:bodyPr/>
                    <a:lstStyle/>
                    <a:p>
                      <a:endParaRPr lang="pl-PL" sz="1400" dirty="0"/>
                    </a:p>
                  </a:txBody>
                  <a:tcPr/>
                </a:tc>
                <a:tc>
                  <a:txBody>
                    <a:bodyPr/>
                    <a:lstStyle/>
                    <a:p>
                      <a:r>
                        <a:rPr lang="pl-PL" sz="1400" dirty="0"/>
                        <a:t>WT 2014</a:t>
                      </a:r>
                    </a:p>
                  </a:txBody>
                  <a:tcPr/>
                </a:tc>
                <a:tc>
                  <a:txBody>
                    <a:bodyPr/>
                    <a:lstStyle/>
                    <a:p>
                      <a:r>
                        <a:rPr lang="pl-PL" sz="1400" dirty="0"/>
                        <a:t>WT 2017</a:t>
                      </a:r>
                    </a:p>
                  </a:txBody>
                  <a:tcPr/>
                </a:tc>
                <a:tc>
                  <a:txBody>
                    <a:bodyPr/>
                    <a:lstStyle/>
                    <a:p>
                      <a:r>
                        <a:rPr lang="pl-PL" sz="1400" dirty="0"/>
                        <a:t>WT 2021</a:t>
                      </a:r>
                    </a:p>
                  </a:txBody>
                  <a:tcPr/>
                </a:tc>
                <a:extLst>
                  <a:ext uri="{0D108BD9-81ED-4DB2-BD59-A6C34878D82A}">
                    <a16:rowId xmlns:a16="http://schemas.microsoft.com/office/drawing/2014/main" val="10000"/>
                  </a:ext>
                </a:extLst>
              </a:tr>
              <a:tr h="303411">
                <a:tc>
                  <a:txBody>
                    <a:bodyPr/>
                    <a:lstStyle/>
                    <a:p>
                      <a:r>
                        <a:rPr lang="pl-PL" sz="1400" dirty="0"/>
                        <a:t>Budynek mieszkalny jednorodzinny</a:t>
                      </a:r>
                    </a:p>
                  </a:txBody>
                  <a:tcPr/>
                </a:tc>
                <a:tc>
                  <a:txBody>
                    <a:bodyPr/>
                    <a:lstStyle/>
                    <a:p>
                      <a:r>
                        <a:rPr lang="pl-PL" sz="1400" dirty="0"/>
                        <a:t>120</a:t>
                      </a:r>
                    </a:p>
                  </a:txBody>
                  <a:tcPr/>
                </a:tc>
                <a:tc>
                  <a:txBody>
                    <a:bodyPr/>
                    <a:lstStyle/>
                    <a:p>
                      <a:r>
                        <a:rPr lang="pl-PL" sz="1400" dirty="0"/>
                        <a:t>95</a:t>
                      </a:r>
                    </a:p>
                  </a:txBody>
                  <a:tcPr/>
                </a:tc>
                <a:tc>
                  <a:txBody>
                    <a:bodyPr/>
                    <a:lstStyle/>
                    <a:p>
                      <a:r>
                        <a:rPr lang="pl-PL" sz="1400" dirty="0"/>
                        <a:t>70</a:t>
                      </a:r>
                    </a:p>
                  </a:txBody>
                  <a:tcPr/>
                </a:tc>
                <a:extLst>
                  <a:ext uri="{0D108BD9-81ED-4DB2-BD59-A6C34878D82A}">
                    <a16:rowId xmlns:a16="http://schemas.microsoft.com/office/drawing/2014/main" val="10001"/>
                  </a:ext>
                </a:extLst>
              </a:tr>
              <a:tr h="286643">
                <a:tc>
                  <a:txBody>
                    <a:bodyPr/>
                    <a:lstStyle/>
                    <a:p>
                      <a:r>
                        <a:rPr lang="pl-PL" sz="1400" dirty="0"/>
                        <a:t>Budynek mieszkalny wielorodzinny</a:t>
                      </a:r>
                    </a:p>
                  </a:txBody>
                  <a:tcPr/>
                </a:tc>
                <a:tc>
                  <a:txBody>
                    <a:bodyPr/>
                    <a:lstStyle/>
                    <a:p>
                      <a:r>
                        <a:rPr lang="pl-PL" sz="1400" dirty="0"/>
                        <a:t>105</a:t>
                      </a:r>
                    </a:p>
                  </a:txBody>
                  <a:tcPr/>
                </a:tc>
                <a:tc>
                  <a:txBody>
                    <a:bodyPr/>
                    <a:lstStyle/>
                    <a:p>
                      <a:r>
                        <a:rPr lang="pl-PL" sz="1400" dirty="0"/>
                        <a:t>85</a:t>
                      </a:r>
                    </a:p>
                  </a:txBody>
                  <a:tcPr/>
                </a:tc>
                <a:tc>
                  <a:txBody>
                    <a:bodyPr/>
                    <a:lstStyle/>
                    <a:p>
                      <a:r>
                        <a:rPr lang="pl-PL" sz="1400" dirty="0"/>
                        <a:t>65</a:t>
                      </a:r>
                    </a:p>
                  </a:txBody>
                  <a:tcPr/>
                </a:tc>
                <a:extLst>
                  <a:ext uri="{0D108BD9-81ED-4DB2-BD59-A6C34878D82A}">
                    <a16:rowId xmlns:a16="http://schemas.microsoft.com/office/drawing/2014/main" val="10002"/>
                  </a:ext>
                </a:extLst>
              </a:tr>
              <a:tr h="341883">
                <a:tc>
                  <a:txBody>
                    <a:bodyPr/>
                    <a:lstStyle/>
                    <a:p>
                      <a:r>
                        <a:rPr lang="pl-PL" sz="1400" dirty="0"/>
                        <a:t>Budynek zamieszkania zbiorowego</a:t>
                      </a:r>
                    </a:p>
                  </a:txBody>
                  <a:tcPr/>
                </a:tc>
                <a:tc>
                  <a:txBody>
                    <a:bodyPr/>
                    <a:lstStyle/>
                    <a:p>
                      <a:r>
                        <a:rPr lang="pl-PL" sz="1400" dirty="0"/>
                        <a:t>95</a:t>
                      </a:r>
                    </a:p>
                  </a:txBody>
                  <a:tcPr/>
                </a:tc>
                <a:tc>
                  <a:txBody>
                    <a:bodyPr/>
                    <a:lstStyle/>
                    <a:p>
                      <a:r>
                        <a:rPr lang="pl-PL" sz="1400" dirty="0"/>
                        <a:t>85</a:t>
                      </a:r>
                    </a:p>
                  </a:txBody>
                  <a:tcPr/>
                </a:tc>
                <a:tc>
                  <a:txBody>
                    <a:bodyPr/>
                    <a:lstStyle/>
                    <a:p>
                      <a:r>
                        <a:rPr lang="pl-PL" sz="1400" dirty="0"/>
                        <a:t>75</a:t>
                      </a:r>
                    </a:p>
                  </a:txBody>
                  <a:tcPr/>
                </a:tc>
                <a:extLst>
                  <a:ext uri="{0D108BD9-81ED-4DB2-BD59-A6C34878D82A}">
                    <a16:rowId xmlns:a16="http://schemas.microsoft.com/office/drawing/2014/main" val="10003"/>
                  </a:ext>
                </a:extLst>
              </a:tr>
              <a:tr h="288032">
                <a:tc>
                  <a:txBody>
                    <a:bodyPr/>
                    <a:lstStyle/>
                    <a:p>
                      <a:r>
                        <a:rPr lang="pl-PL" sz="1400" dirty="0"/>
                        <a:t>Budynek opieki</a:t>
                      </a:r>
                      <a:r>
                        <a:rPr lang="pl-PL" sz="1400" baseline="0" dirty="0"/>
                        <a:t> zdrowotnej</a:t>
                      </a:r>
                      <a:endParaRPr lang="pl-PL" sz="1400" dirty="0"/>
                    </a:p>
                  </a:txBody>
                  <a:tcPr/>
                </a:tc>
                <a:tc>
                  <a:txBody>
                    <a:bodyPr/>
                    <a:lstStyle/>
                    <a:p>
                      <a:r>
                        <a:rPr lang="pl-PL" sz="1400" dirty="0"/>
                        <a:t>390</a:t>
                      </a:r>
                    </a:p>
                  </a:txBody>
                  <a:tcPr/>
                </a:tc>
                <a:tc>
                  <a:txBody>
                    <a:bodyPr/>
                    <a:lstStyle/>
                    <a:p>
                      <a:r>
                        <a:rPr lang="pl-PL" sz="1400" dirty="0"/>
                        <a:t>290</a:t>
                      </a:r>
                    </a:p>
                  </a:txBody>
                  <a:tcPr/>
                </a:tc>
                <a:tc>
                  <a:txBody>
                    <a:bodyPr/>
                    <a:lstStyle/>
                    <a:p>
                      <a:r>
                        <a:rPr lang="pl-PL" sz="1400" dirty="0"/>
                        <a:t>190</a:t>
                      </a:r>
                    </a:p>
                  </a:txBody>
                  <a:tcPr/>
                </a:tc>
                <a:extLst>
                  <a:ext uri="{0D108BD9-81ED-4DB2-BD59-A6C34878D82A}">
                    <a16:rowId xmlns:a16="http://schemas.microsoft.com/office/drawing/2014/main" val="10004"/>
                  </a:ext>
                </a:extLst>
              </a:tr>
              <a:tr h="343272">
                <a:tc>
                  <a:txBody>
                    <a:bodyPr/>
                    <a:lstStyle/>
                    <a:p>
                      <a:r>
                        <a:rPr lang="pl-PL" sz="1400" dirty="0"/>
                        <a:t>Budynek</a:t>
                      </a:r>
                      <a:r>
                        <a:rPr lang="pl-PL" sz="1400" baseline="0" dirty="0"/>
                        <a:t> użyteczności publicznej</a:t>
                      </a:r>
                      <a:endParaRPr lang="pl-PL" sz="1400" dirty="0"/>
                    </a:p>
                  </a:txBody>
                  <a:tcPr/>
                </a:tc>
                <a:tc>
                  <a:txBody>
                    <a:bodyPr/>
                    <a:lstStyle/>
                    <a:p>
                      <a:r>
                        <a:rPr lang="pl-PL" sz="1400" dirty="0"/>
                        <a:t>65</a:t>
                      </a:r>
                    </a:p>
                  </a:txBody>
                  <a:tcPr/>
                </a:tc>
                <a:tc>
                  <a:txBody>
                    <a:bodyPr/>
                    <a:lstStyle/>
                    <a:p>
                      <a:r>
                        <a:rPr lang="pl-PL" sz="1400" dirty="0"/>
                        <a:t>60</a:t>
                      </a:r>
                    </a:p>
                  </a:txBody>
                  <a:tcPr/>
                </a:tc>
                <a:tc>
                  <a:txBody>
                    <a:bodyPr/>
                    <a:lstStyle/>
                    <a:p>
                      <a:r>
                        <a:rPr lang="pl-PL" sz="1400" dirty="0"/>
                        <a:t>45</a:t>
                      </a:r>
                    </a:p>
                  </a:txBody>
                  <a:tcPr/>
                </a:tc>
                <a:extLst>
                  <a:ext uri="{0D108BD9-81ED-4DB2-BD59-A6C34878D82A}">
                    <a16:rowId xmlns:a16="http://schemas.microsoft.com/office/drawing/2014/main" val="10005"/>
                  </a:ext>
                </a:extLst>
              </a:tr>
              <a:tr h="288032">
                <a:tc>
                  <a:txBody>
                    <a:bodyPr/>
                    <a:lstStyle/>
                    <a:p>
                      <a:r>
                        <a:rPr lang="pl-PL" sz="1400" dirty="0"/>
                        <a:t>Budynek</a:t>
                      </a:r>
                      <a:r>
                        <a:rPr lang="pl-PL" sz="1400" baseline="0" dirty="0"/>
                        <a:t> gospodarczy, magazynowy, produkcyjny</a:t>
                      </a:r>
                      <a:endParaRPr lang="pl-PL" sz="1400" dirty="0"/>
                    </a:p>
                  </a:txBody>
                  <a:tcPr/>
                </a:tc>
                <a:tc>
                  <a:txBody>
                    <a:bodyPr/>
                    <a:lstStyle/>
                    <a:p>
                      <a:r>
                        <a:rPr lang="pl-PL" sz="1400" dirty="0"/>
                        <a:t>110</a:t>
                      </a:r>
                    </a:p>
                  </a:txBody>
                  <a:tcPr/>
                </a:tc>
                <a:tc>
                  <a:txBody>
                    <a:bodyPr/>
                    <a:lstStyle/>
                    <a:p>
                      <a:r>
                        <a:rPr lang="pl-PL" sz="1400" dirty="0"/>
                        <a:t>90</a:t>
                      </a:r>
                    </a:p>
                  </a:txBody>
                  <a:tcPr/>
                </a:tc>
                <a:tc>
                  <a:txBody>
                    <a:bodyPr/>
                    <a:lstStyle/>
                    <a:p>
                      <a:r>
                        <a:rPr lang="pl-PL" sz="1400" dirty="0"/>
                        <a:t>70</a:t>
                      </a:r>
                    </a:p>
                  </a:txBody>
                  <a:tcPr/>
                </a:tc>
                <a:extLst>
                  <a:ext uri="{0D108BD9-81ED-4DB2-BD59-A6C34878D82A}">
                    <a16:rowId xmlns:a16="http://schemas.microsoft.com/office/drawing/2014/main" val="10006"/>
                  </a:ext>
                </a:extLst>
              </a:tr>
            </a:tbl>
          </a:graphicData>
        </a:graphic>
      </p:graphicFrame>
      <p:sp>
        <p:nvSpPr>
          <p:cNvPr id="7" name="pole tekstowe 6"/>
          <p:cNvSpPr txBox="1"/>
          <p:nvPr/>
        </p:nvSpPr>
        <p:spPr>
          <a:xfrm>
            <a:off x="101244" y="3698015"/>
            <a:ext cx="9051906" cy="307777"/>
          </a:xfrm>
          <a:prstGeom prst="rect">
            <a:avLst/>
          </a:prstGeom>
          <a:noFill/>
        </p:spPr>
        <p:txBody>
          <a:bodyPr wrap="square" rtlCol="0">
            <a:spAutoFit/>
          </a:bodyPr>
          <a:lstStyle/>
          <a:p>
            <a:r>
              <a:rPr lang="pl-PL" sz="1400" dirty="0"/>
              <a:t>Tabela 2. Zapotrzebowanie na  </a:t>
            </a:r>
            <a:r>
              <a:rPr lang="pl-PL" sz="1400" dirty="0" err="1"/>
              <a:t>E</a:t>
            </a:r>
            <a:r>
              <a:rPr lang="pl-PL" sz="1400" baseline="-25000" dirty="0" err="1"/>
              <a:t>p</a:t>
            </a:r>
            <a:r>
              <a:rPr lang="pl-PL" sz="1400" dirty="0"/>
              <a:t> na potrzeby ogrzewania, wentylacji i c.w.u. [kWh/(m</a:t>
            </a:r>
            <a:r>
              <a:rPr lang="pl-PL" sz="1400" baseline="30000" dirty="0"/>
              <a:t>2</a:t>
            </a:r>
            <a:r>
              <a:rPr lang="pl-PL" sz="1400" dirty="0"/>
              <a:t>∙rok]</a:t>
            </a:r>
          </a:p>
        </p:txBody>
      </p:sp>
      <p:sp>
        <p:nvSpPr>
          <p:cNvPr id="8" name="pole tekstowe 7"/>
          <p:cNvSpPr txBox="1"/>
          <p:nvPr/>
        </p:nvSpPr>
        <p:spPr>
          <a:xfrm>
            <a:off x="179512" y="2924944"/>
            <a:ext cx="6552728" cy="276999"/>
          </a:xfrm>
          <a:prstGeom prst="rect">
            <a:avLst/>
          </a:prstGeom>
          <a:noFill/>
        </p:spPr>
        <p:txBody>
          <a:bodyPr wrap="square" rtlCol="0">
            <a:spAutoFit/>
          </a:bodyPr>
          <a:lstStyle/>
          <a:p>
            <a:r>
              <a:rPr lang="pl-PL" sz="1200" i="1" dirty="0"/>
              <a:t>Źródło: Rozporządzenie (…) w sprawie warunków technicznych (…) Dz.U. 2013, poz. 926</a:t>
            </a:r>
          </a:p>
        </p:txBody>
      </p:sp>
    </p:spTree>
    <p:extLst>
      <p:ext uri="{BB962C8B-B14F-4D97-AF65-F5344CB8AC3E}">
        <p14:creationId xmlns:p14="http://schemas.microsoft.com/office/powerpoint/2010/main" val="2159166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2722126230"/>
              </p:ext>
            </p:extLst>
          </p:nvPr>
        </p:nvGraphicFramePr>
        <p:xfrm>
          <a:off x="253008" y="4408606"/>
          <a:ext cx="7743193" cy="1899255"/>
        </p:xfrm>
        <a:graphic>
          <a:graphicData uri="http://schemas.openxmlformats.org/drawingml/2006/table">
            <a:tbl>
              <a:tblPr firstRow="1" bandRow="1">
                <a:tableStyleId>{5C22544A-7EE6-4342-B048-85BDC9FD1C3A}</a:tableStyleId>
              </a:tblPr>
              <a:tblGrid>
                <a:gridCol w="4390330">
                  <a:extLst>
                    <a:ext uri="{9D8B030D-6E8A-4147-A177-3AD203B41FA5}">
                      <a16:colId xmlns:a16="http://schemas.microsoft.com/office/drawing/2014/main" val="20000"/>
                    </a:ext>
                  </a:extLst>
                </a:gridCol>
                <a:gridCol w="3352863">
                  <a:extLst>
                    <a:ext uri="{9D8B030D-6E8A-4147-A177-3AD203B41FA5}">
                      <a16:colId xmlns:a16="http://schemas.microsoft.com/office/drawing/2014/main" val="20001"/>
                    </a:ext>
                  </a:extLst>
                </a:gridCol>
              </a:tblGrid>
              <a:tr h="370840">
                <a:tc>
                  <a:txBody>
                    <a:bodyPr/>
                    <a:lstStyle/>
                    <a:p>
                      <a:r>
                        <a:rPr lang="pl-PL" sz="1400" dirty="0"/>
                        <a:t>Materiał</a:t>
                      </a:r>
                    </a:p>
                  </a:txBody>
                  <a:tcPr/>
                </a:tc>
                <a:tc>
                  <a:txBody>
                    <a:bodyPr/>
                    <a:lstStyle/>
                    <a:p>
                      <a:pPr algn="ctr"/>
                      <a:r>
                        <a:rPr lang="pl-PL" sz="1400" dirty="0"/>
                        <a:t>Deklarowana</a:t>
                      </a:r>
                      <a:r>
                        <a:rPr lang="pl-PL" sz="1400" baseline="0" dirty="0"/>
                        <a:t> </a:t>
                      </a:r>
                      <a:r>
                        <a:rPr lang="el-GR" sz="1400" baseline="0" dirty="0"/>
                        <a:t>λ</a:t>
                      </a:r>
                      <a:r>
                        <a:rPr lang="pl-PL" sz="1400" baseline="0" dirty="0"/>
                        <a:t> [W/(</a:t>
                      </a:r>
                      <a:r>
                        <a:rPr lang="pl-PL" sz="1400" baseline="0" dirty="0" err="1"/>
                        <a:t>m∙K</a:t>
                      </a:r>
                      <a:r>
                        <a:rPr lang="pl-PL" sz="1400" baseline="0" dirty="0"/>
                        <a:t>)]</a:t>
                      </a:r>
                      <a:endParaRPr lang="pl-PL" sz="1400" dirty="0"/>
                    </a:p>
                  </a:txBody>
                  <a:tcPr/>
                </a:tc>
                <a:extLst>
                  <a:ext uri="{0D108BD9-81ED-4DB2-BD59-A6C34878D82A}">
                    <a16:rowId xmlns:a16="http://schemas.microsoft.com/office/drawing/2014/main" val="10000"/>
                  </a:ext>
                </a:extLst>
              </a:tr>
              <a:tr h="309215">
                <a:tc>
                  <a:txBody>
                    <a:bodyPr/>
                    <a:lstStyle/>
                    <a:p>
                      <a:r>
                        <a:rPr lang="pl-PL" sz="1400" dirty="0"/>
                        <a:t>Polistyren EPS (styropian) biały </a:t>
                      </a:r>
                    </a:p>
                  </a:txBody>
                  <a:tcPr/>
                </a:tc>
                <a:tc>
                  <a:txBody>
                    <a:bodyPr/>
                    <a:lstStyle/>
                    <a:p>
                      <a:pPr algn="ctr"/>
                      <a:r>
                        <a:rPr lang="pl-PL" sz="1400" dirty="0"/>
                        <a:t>0,038-0,045</a:t>
                      </a:r>
                    </a:p>
                  </a:txBody>
                  <a:tcPr/>
                </a:tc>
                <a:extLst>
                  <a:ext uri="{0D108BD9-81ED-4DB2-BD59-A6C34878D82A}">
                    <a16:rowId xmlns:a16="http://schemas.microsoft.com/office/drawing/2014/main" val="10001"/>
                  </a:ext>
                </a:extLst>
              </a:tr>
              <a:tr h="288032">
                <a:tc>
                  <a:txBody>
                    <a:bodyPr/>
                    <a:lstStyle/>
                    <a:p>
                      <a:r>
                        <a:rPr lang="pl-PL" sz="1400" dirty="0"/>
                        <a:t>Polistyren EPS (styropian) grafitowy</a:t>
                      </a:r>
                    </a:p>
                  </a:txBody>
                  <a:tcPr/>
                </a:tc>
                <a:tc>
                  <a:txBody>
                    <a:bodyPr/>
                    <a:lstStyle/>
                    <a:p>
                      <a:pPr algn="ctr"/>
                      <a:r>
                        <a:rPr lang="pl-PL" sz="1400" dirty="0"/>
                        <a:t>0,030-0,035</a:t>
                      </a:r>
                    </a:p>
                  </a:txBody>
                  <a:tcPr/>
                </a:tc>
                <a:extLst>
                  <a:ext uri="{0D108BD9-81ED-4DB2-BD59-A6C34878D82A}">
                    <a16:rowId xmlns:a16="http://schemas.microsoft.com/office/drawing/2014/main" val="10002"/>
                  </a:ext>
                </a:extLst>
              </a:tr>
              <a:tr h="271264">
                <a:tc>
                  <a:txBody>
                    <a:bodyPr/>
                    <a:lstStyle/>
                    <a:p>
                      <a:r>
                        <a:rPr lang="pl-PL" sz="1400" dirty="0"/>
                        <a:t>Polistyren ekstrudowany XPS</a:t>
                      </a:r>
                    </a:p>
                  </a:txBody>
                  <a:tcPr/>
                </a:tc>
                <a:tc>
                  <a:txBody>
                    <a:bodyPr/>
                    <a:lstStyle/>
                    <a:p>
                      <a:pPr algn="ctr"/>
                      <a:r>
                        <a:rPr lang="pl-PL" sz="1400" dirty="0"/>
                        <a:t>0,029-0,034</a:t>
                      </a:r>
                    </a:p>
                  </a:txBody>
                  <a:tcPr/>
                </a:tc>
                <a:extLst>
                  <a:ext uri="{0D108BD9-81ED-4DB2-BD59-A6C34878D82A}">
                    <a16:rowId xmlns:a16="http://schemas.microsoft.com/office/drawing/2014/main" val="10003"/>
                  </a:ext>
                </a:extLst>
              </a:tr>
              <a:tr h="254496">
                <a:tc>
                  <a:txBody>
                    <a:bodyPr/>
                    <a:lstStyle/>
                    <a:p>
                      <a:r>
                        <a:rPr lang="pl-PL" sz="1400" dirty="0"/>
                        <a:t>Pianki poliuretanowe PUR/PIR</a:t>
                      </a:r>
                    </a:p>
                  </a:txBody>
                  <a:tcPr/>
                </a:tc>
                <a:tc>
                  <a:txBody>
                    <a:bodyPr/>
                    <a:lstStyle/>
                    <a:p>
                      <a:pPr algn="ctr"/>
                      <a:r>
                        <a:rPr lang="pl-PL" sz="1400" dirty="0"/>
                        <a:t>0,020-0,024</a:t>
                      </a:r>
                    </a:p>
                  </a:txBody>
                  <a:tcPr/>
                </a:tc>
                <a:extLst>
                  <a:ext uri="{0D108BD9-81ED-4DB2-BD59-A6C34878D82A}">
                    <a16:rowId xmlns:a16="http://schemas.microsoft.com/office/drawing/2014/main" val="10004"/>
                  </a:ext>
                </a:extLst>
              </a:tr>
              <a:tr h="237728">
                <a:tc>
                  <a:txBody>
                    <a:bodyPr/>
                    <a:lstStyle/>
                    <a:p>
                      <a:r>
                        <a:rPr lang="pl-PL" sz="1400" dirty="0"/>
                        <a:t>Płyta izolacyjna </a:t>
                      </a:r>
                      <a:r>
                        <a:rPr lang="pl-PL" sz="1400" dirty="0" err="1"/>
                        <a:t>termPIR</a:t>
                      </a:r>
                      <a:r>
                        <a:rPr lang="pl-PL" sz="1400" dirty="0"/>
                        <a:t> AL</a:t>
                      </a:r>
                    </a:p>
                  </a:txBody>
                  <a:tcPr/>
                </a:tc>
                <a:tc>
                  <a:txBody>
                    <a:bodyPr/>
                    <a:lstStyle/>
                    <a:p>
                      <a:pPr algn="ctr"/>
                      <a:r>
                        <a:rPr lang="pl-PL" sz="1400" dirty="0"/>
                        <a:t>0,022</a:t>
                      </a:r>
                    </a:p>
                  </a:txBody>
                  <a:tcPr/>
                </a:tc>
                <a:extLst>
                  <a:ext uri="{0D108BD9-81ED-4DB2-BD59-A6C34878D82A}">
                    <a16:rowId xmlns:a16="http://schemas.microsoft.com/office/drawing/2014/main" val="10005"/>
                  </a:ext>
                </a:extLst>
              </a:tr>
            </a:tbl>
          </a:graphicData>
        </a:graphic>
      </p:graphicFrame>
      <p:sp>
        <p:nvSpPr>
          <p:cNvPr id="9" name="pole tekstowe 8"/>
          <p:cNvSpPr txBox="1"/>
          <p:nvPr/>
        </p:nvSpPr>
        <p:spPr>
          <a:xfrm>
            <a:off x="229386" y="6270129"/>
            <a:ext cx="6552728" cy="461665"/>
          </a:xfrm>
          <a:prstGeom prst="rect">
            <a:avLst/>
          </a:prstGeom>
          <a:noFill/>
        </p:spPr>
        <p:txBody>
          <a:bodyPr wrap="square" rtlCol="0">
            <a:spAutoFit/>
          </a:bodyPr>
          <a:lstStyle/>
          <a:p>
            <a:r>
              <a:rPr lang="pl-PL" sz="1200" i="1" dirty="0"/>
              <a:t>Źródło: http://termomodernizacja.pl/wspolczynnik-przewodzenia-ciepla/</a:t>
            </a:r>
          </a:p>
          <a:p>
            <a:r>
              <a:rPr lang="pl-PL" sz="1200" i="1" dirty="0"/>
              <a:t>              Dokumentacja dla produktu „Płyty  Izolacyjne </a:t>
            </a:r>
            <a:r>
              <a:rPr lang="pl-PL" sz="1200" i="1" dirty="0" err="1"/>
              <a:t>termPIR</a:t>
            </a:r>
            <a:r>
              <a:rPr lang="pl-PL" sz="1200" i="1" dirty="0"/>
              <a:t>® AL. GÓR-STAL®</a:t>
            </a:r>
          </a:p>
        </p:txBody>
      </p:sp>
      <p:sp>
        <p:nvSpPr>
          <p:cNvPr id="10" name="Prostokąt 9"/>
          <p:cNvSpPr/>
          <p:nvPr/>
        </p:nvSpPr>
        <p:spPr>
          <a:xfrm>
            <a:off x="179512" y="392860"/>
            <a:ext cx="1035412" cy="369332"/>
          </a:xfrm>
          <a:prstGeom prst="rect">
            <a:avLst/>
          </a:prstGeom>
        </p:spPr>
        <p:txBody>
          <a:bodyPr wrap="none">
            <a:spAutoFit/>
          </a:bodyPr>
          <a:lstStyle/>
          <a:p>
            <a:r>
              <a:rPr lang="pl-PL" b="1" dirty="0"/>
              <a:t>Płyty PIR</a:t>
            </a:r>
          </a:p>
        </p:txBody>
      </p:sp>
      <p:sp>
        <p:nvSpPr>
          <p:cNvPr id="11" name="Prostokąt 10"/>
          <p:cNvSpPr/>
          <p:nvPr/>
        </p:nvSpPr>
        <p:spPr>
          <a:xfrm>
            <a:off x="180074" y="908720"/>
            <a:ext cx="7920317" cy="1754326"/>
          </a:xfrm>
          <a:prstGeom prst="rect">
            <a:avLst/>
          </a:prstGeom>
        </p:spPr>
        <p:txBody>
          <a:bodyPr wrap="square">
            <a:spAutoFit/>
          </a:bodyPr>
          <a:lstStyle/>
          <a:p>
            <a:pPr algn="just">
              <a:lnSpc>
                <a:spcPct val="150000"/>
              </a:lnSpc>
            </a:pPr>
            <a:r>
              <a:rPr lang="pl-PL" dirty="0"/>
              <a:t>Płyty PIR – płyty </a:t>
            </a:r>
            <a:r>
              <a:rPr lang="pl-PL" dirty="0" err="1"/>
              <a:t>poliizocyjanuratowe</a:t>
            </a:r>
            <a:r>
              <a:rPr lang="pl-PL" dirty="0"/>
              <a:t> są materiałami termoizolacyjnymi o niskiej przepuszczalności ciepła. Charakteryzują się dużą odpornością na ściskanie oraz wysoką odpornością termiczną. Wykorzystywane obecnie m.in. do izolacji ścian wewnętrznych i zewnętrznych, posadzek, dachów, stropów oraz dociepleń.</a:t>
            </a:r>
          </a:p>
        </p:txBody>
      </p:sp>
      <p:sp>
        <p:nvSpPr>
          <p:cNvPr id="12" name="pole tekstowe 11"/>
          <p:cNvSpPr txBox="1"/>
          <p:nvPr/>
        </p:nvSpPr>
        <p:spPr>
          <a:xfrm>
            <a:off x="201349" y="4119181"/>
            <a:ext cx="7920880" cy="307777"/>
          </a:xfrm>
          <a:prstGeom prst="rect">
            <a:avLst/>
          </a:prstGeom>
          <a:noFill/>
        </p:spPr>
        <p:txBody>
          <a:bodyPr wrap="square" rtlCol="0">
            <a:spAutoFit/>
          </a:bodyPr>
          <a:lstStyle/>
          <a:p>
            <a:r>
              <a:rPr lang="pl-PL" sz="1400" dirty="0"/>
              <a:t>Tabela 1. Deklarowane współczynniki przewodzenia ciepła (</a:t>
            </a:r>
            <a:r>
              <a:rPr lang="el-GR" sz="1400" dirty="0"/>
              <a:t>λ</a:t>
            </a:r>
            <a:r>
              <a:rPr lang="pl-PL" sz="1400" dirty="0"/>
              <a:t>) dla wybranych materiałów termoizolacyjnych </a:t>
            </a:r>
          </a:p>
        </p:txBody>
      </p:sp>
      <p:sp>
        <p:nvSpPr>
          <p:cNvPr id="13" name="Prostokąt 12"/>
          <p:cNvSpPr/>
          <p:nvPr/>
        </p:nvSpPr>
        <p:spPr>
          <a:xfrm>
            <a:off x="229386" y="2852936"/>
            <a:ext cx="7920317" cy="880369"/>
          </a:xfrm>
          <a:prstGeom prst="rect">
            <a:avLst/>
          </a:prstGeom>
        </p:spPr>
        <p:txBody>
          <a:bodyPr wrap="square">
            <a:spAutoFit/>
          </a:bodyPr>
          <a:lstStyle/>
          <a:p>
            <a:pPr algn="just">
              <a:lnSpc>
                <a:spcPct val="150000"/>
              </a:lnSpc>
            </a:pPr>
            <a:r>
              <a:rPr lang="pl-PL" dirty="0"/>
              <a:t>Parametrem charakteryzującym przewodzenie ciepła dla danego materiału jest współczynnik lambda (</a:t>
            </a:r>
            <a:r>
              <a:rPr lang="el-GR" dirty="0"/>
              <a:t>λ </a:t>
            </a:r>
            <a:r>
              <a:rPr lang="pl-PL" dirty="0"/>
              <a:t>). Im niższy tym lepsze właściwości termoizolacyjne.</a:t>
            </a:r>
          </a:p>
        </p:txBody>
      </p:sp>
    </p:spTree>
    <p:extLst>
      <p:ext uri="{BB962C8B-B14F-4D97-AF65-F5344CB8AC3E}">
        <p14:creationId xmlns:p14="http://schemas.microsoft.com/office/powerpoint/2010/main" val="100802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rostokąt 9"/>
          <p:cNvSpPr/>
          <p:nvPr/>
        </p:nvSpPr>
        <p:spPr>
          <a:xfrm>
            <a:off x="180074" y="392860"/>
            <a:ext cx="3815083" cy="369332"/>
          </a:xfrm>
          <a:prstGeom prst="rect">
            <a:avLst/>
          </a:prstGeom>
        </p:spPr>
        <p:txBody>
          <a:bodyPr wrap="none">
            <a:spAutoFit/>
          </a:bodyPr>
          <a:lstStyle/>
          <a:p>
            <a:r>
              <a:rPr lang="pl-PL" b="1" dirty="0"/>
              <a:t>Nowe zastosowanie płyt PIR - szalunki</a:t>
            </a:r>
          </a:p>
        </p:txBody>
      </p:sp>
      <p:sp>
        <p:nvSpPr>
          <p:cNvPr id="11" name="Prostokąt 10"/>
          <p:cNvSpPr/>
          <p:nvPr/>
        </p:nvSpPr>
        <p:spPr>
          <a:xfrm>
            <a:off x="180074" y="908720"/>
            <a:ext cx="7920317" cy="2126864"/>
          </a:xfrm>
          <a:prstGeom prst="rect">
            <a:avLst/>
          </a:prstGeom>
        </p:spPr>
        <p:txBody>
          <a:bodyPr wrap="square">
            <a:spAutoFit/>
          </a:bodyPr>
          <a:lstStyle/>
          <a:p>
            <a:pPr algn="just">
              <a:lnSpc>
                <a:spcPct val="150000"/>
              </a:lnSpc>
            </a:pPr>
            <a:r>
              <a:rPr lang="pl-PL" dirty="0"/>
              <a:t>Szalunek składa się z dwóch równolegle ułożonych płyt poliuretanowych PIR, które są utrzymywane w pewnej odległości od siebie przez ramki ze stali zbrojeniowej. Płyta znajdująca się po wewnętrznej stronie budynku ma zawsze tę samą grubość - 50 mm, a grubość płyty zewnętrznej może być różna i zależy od wykonanych obliczeń cieplnych.</a:t>
            </a:r>
          </a:p>
        </p:txBody>
      </p:sp>
      <p:sp>
        <p:nvSpPr>
          <p:cNvPr id="2" name="Prostokąt 1"/>
          <p:cNvSpPr/>
          <p:nvPr/>
        </p:nvSpPr>
        <p:spPr>
          <a:xfrm>
            <a:off x="180074" y="3023168"/>
            <a:ext cx="4319918" cy="3831818"/>
          </a:xfrm>
          <a:prstGeom prst="rect">
            <a:avLst/>
          </a:prstGeom>
        </p:spPr>
        <p:txBody>
          <a:bodyPr wrap="square">
            <a:spAutoFit/>
          </a:bodyPr>
          <a:lstStyle/>
          <a:p>
            <a:pPr algn="just">
              <a:lnSpc>
                <a:spcPct val="150000"/>
              </a:lnSpc>
            </a:pPr>
            <a:r>
              <a:rPr lang="pl-PL" dirty="0"/>
              <a:t>Płyty PIR mogą być powlekane, w zależności od konstrukcji, w której zastosowano szalunki, powłoką bitumiczną, folią aluminiową lub tkaniną szklaną (zgodnie z EN 13165). Płyty PIR są hydrofobowe i stosując je do rusztu  piwnicy w budynku, nie ma potrzeby zabezpieczania powierzchni płyt PIR dodatkową hydroizolacją, w przeciwieństwie do płyt styropianowych.</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3212" y="3035584"/>
            <a:ext cx="2987179" cy="168010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4099" name="Picture 3" descr="IMG_17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728757"/>
            <a:ext cx="2730610" cy="204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ole tekstowe 12"/>
          <p:cNvSpPr txBox="1"/>
          <p:nvPr/>
        </p:nvSpPr>
        <p:spPr>
          <a:xfrm rot="16200000">
            <a:off x="4494335" y="5559013"/>
            <a:ext cx="2160521" cy="276999"/>
          </a:xfrm>
          <a:prstGeom prst="rect">
            <a:avLst/>
          </a:prstGeom>
          <a:noFill/>
        </p:spPr>
        <p:txBody>
          <a:bodyPr wrap="square" rtlCol="0">
            <a:spAutoFit/>
          </a:bodyPr>
          <a:lstStyle/>
          <a:p>
            <a:r>
              <a:rPr lang="pl-PL" sz="1200" i="1" dirty="0"/>
              <a:t>Źródło: Eco Tech </a:t>
            </a:r>
            <a:r>
              <a:rPr lang="pl-PL" sz="1200" i="1" dirty="0" err="1"/>
              <a:t>Haus</a:t>
            </a:r>
            <a:r>
              <a:rPr lang="pl-PL" sz="1200" i="1" dirty="0"/>
              <a:t> Sp. z o.o.</a:t>
            </a:r>
          </a:p>
        </p:txBody>
      </p:sp>
      <p:sp>
        <p:nvSpPr>
          <p:cNvPr id="14" name="pole tekstowe 13"/>
          <p:cNvSpPr txBox="1"/>
          <p:nvPr/>
        </p:nvSpPr>
        <p:spPr>
          <a:xfrm rot="16200000">
            <a:off x="7167920" y="3540829"/>
            <a:ext cx="2160521" cy="276999"/>
          </a:xfrm>
          <a:prstGeom prst="rect">
            <a:avLst/>
          </a:prstGeom>
          <a:noFill/>
        </p:spPr>
        <p:txBody>
          <a:bodyPr wrap="square" rtlCol="0">
            <a:spAutoFit/>
          </a:bodyPr>
          <a:lstStyle/>
          <a:p>
            <a:r>
              <a:rPr lang="pl-PL" sz="1200" i="1" dirty="0"/>
              <a:t>Źródło: Eco Tech </a:t>
            </a:r>
            <a:r>
              <a:rPr lang="pl-PL" sz="1200" i="1" dirty="0" err="1"/>
              <a:t>Haus</a:t>
            </a:r>
            <a:r>
              <a:rPr lang="pl-PL" sz="1200" i="1" dirty="0"/>
              <a:t> Sp. z o.o.</a:t>
            </a:r>
          </a:p>
        </p:txBody>
      </p:sp>
    </p:spTree>
    <p:extLst>
      <p:ext uri="{BB962C8B-B14F-4D97-AF65-F5344CB8AC3E}">
        <p14:creationId xmlns:p14="http://schemas.microsoft.com/office/powerpoint/2010/main" val="1680795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20161014_124019 (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59" t="-1774" r="-1359" b="830"/>
          <a:stretch/>
        </p:blipFill>
        <p:spPr bwMode="auto">
          <a:xfrm rot="5400000">
            <a:off x="3417062" y="1551193"/>
            <a:ext cx="7025972" cy="38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rostokąt 2"/>
          <p:cNvSpPr/>
          <p:nvPr/>
        </p:nvSpPr>
        <p:spPr>
          <a:xfrm>
            <a:off x="180074" y="980728"/>
            <a:ext cx="4319918" cy="3831818"/>
          </a:xfrm>
          <a:prstGeom prst="rect">
            <a:avLst/>
          </a:prstGeom>
        </p:spPr>
        <p:txBody>
          <a:bodyPr wrap="square">
            <a:spAutoFit/>
          </a:bodyPr>
          <a:lstStyle/>
          <a:p>
            <a:pPr algn="just">
              <a:lnSpc>
                <a:spcPct val="150000"/>
              </a:lnSpc>
            </a:pPr>
            <a:r>
              <a:rPr lang="pl-PL" dirty="0"/>
              <a:t>Panele  PIR, z odpowiednimi otworami oraz ramki ze stali zbrojeniowej dostarczane są na plac budowy i są składne w szalunki bezpośrednio przed montażem ścian. </a:t>
            </a:r>
          </a:p>
          <a:p>
            <a:pPr algn="just">
              <a:lnSpc>
                <a:spcPct val="150000"/>
              </a:lnSpc>
            </a:pPr>
            <a:endParaRPr lang="pl-PL" dirty="0"/>
          </a:p>
          <a:p>
            <a:pPr algn="just">
              <a:lnSpc>
                <a:spcPct val="150000"/>
              </a:lnSpc>
            </a:pPr>
            <a:endParaRPr lang="pl-PL" dirty="0"/>
          </a:p>
          <a:p>
            <a:pPr algn="just">
              <a:lnSpc>
                <a:spcPct val="150000"/>
              </a:lnSpc>
            </a:pPr>
            <a:r>
              <a:rPr lang="pl-PL" dirty="0"/>
              <a:t>Technologia montażu pozwala w ciągu 8 godzin, przy udziale dwóch pracowników, składać około 500 m</a:t>
            </a:r>
            <a:r>
              <a:rPr lang="pl-PL" baseline="30000" dirty="0"/>
              <a:t>2</a:t>
            </a:r>
            <a:r>
              <a:rPr lang="pl-PL" dirty="0"/>
              <a:t> szalunków.</a:t>
            </a:r>
          </a:p>
        </p:txBody>
      </p:sp>
      <p:sp>
        <p:nvSpPr>
          <p:cNvPr id="4" name="Prostokąt 3"/>
          <p:cNvSpPr/>
          <p:nvPr/>
        </p:nvSpPr>
        <p:spPr>
          <a:xfrm>
            <a:off x="180074" y="392860"/>
            <a:ext cx="914481" cy="369332"/>
          </a:xfrm>
          <a:prstGeom prst="rect">
            <a:avLst/>
          </a:prstGeom>
        </p:spPr>
        <p:txBody>
          <a:bodyPr wrap="none">
            <a:spAutoFit/>
          </a:bodyPr>
          <a:lstStyle/>
          <a:p>
            <a:r>
              <a:rPr lang="pl-PL" b="1" dirty="0"/>
              <a:t>Montaż</a:t>
            </a:r>
          </a:p>
        </p:txBody>
      </p:sp>
      <p:sp>
        <p:nvSpPr>
          <p:cNvPr id="5" name="pole tekstowe 4"/>
          <p:cNvSpPr txBox="1"/>
          <p:nvPr/>
        </p:nvSpPr>
        <p:spPr>
          <a:xfrm>
            <a:off x="2843527" y="6565913"/>
            <a:ext cx="2160521" cy="276999"/>
          </a:xfrm>
          <a:prstGeom prst="rect">
            <a:avLst/>
          </a:prstGeom>
          <a:noFill/>
        </p:spPr>
        <p:txBody>
          <a:bodyPr wrap="square" rtlCol="0">
            <a:spAutoFit/>
          </a:bodyPr>
          <a:lstStyle/>
          <a:p>
            <a:r>
              <a:rPr lang="pl-PL" sz="1200" i="1" dirty="0"/>
              <a:t>Źródło: Eco Tech </a:t>
            </a:r>
            <a:r>
              <a:rPr lang="pl-PL" sz="1200" i="1" dirty="0" err="1"/>
              <a:t>Haus</a:t>
            </a:r>
            <a:r>
              <a:rPr lang="pl-PL" sz="1200" i="1" dirty="0"/>
              <a:t> Sp. z o.o.</a:t>
            </a:r>
          </a:p>
        </p:txBody>
      </p:sp>
    </p:spTree>
    <p:extLst>
      <p:ext uri="{BB962C8B-B14F-4D97-AF65-F5344CB8AC3E}">
        <p14:creationId xmlns:p14="http://schemas.microsoft.com/office/powerpoint/2010/main" val="2400256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2895306" y="188640"/>
            <a:ext cx="5888654" cy="3312368"/>
          </a:xfrm>
          <a:prstGeom prst="rect">
            <a:avLst/>
          </a:prstGeom>
        </p:spPr>
      </p:pic>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107504" y="3501008"/>
            <a:ext cx="5844141" cy="3287329"/>
          </a:xfrm>
          <a:prstGeom prst="rect">
            <a:avLst/>
          </a:prstGeom>
        </p:spPr>
      </p:pic>
      <p:sp>
        <p:nvSpPr>
          <p:cNvPr id="5" name="pole tekstowe 4"/>
          <p:cNvSpPr txBox="1"/>
          <p:nvPr/>
        </p:nvSpPr>
        <p:spPr>
          <a:xfrm>
            <a:off x="6603471" y="6494157"/>
            <a:ext cx="2160521" cy="276999"/>
          </a:xfrm>
          <a:prstGeom prst="rect">
            <a:avLst/>
          </a:prstGeom>
          <a:noFill/>
        </p:spPr>
        <p:txBody>
          <a:bodyPr wrap="square" rtlCol="0">
            <a:spAutoFit/>
          </a:bodyPr>
          <a:lstStyle/>
          <a:p>
            <a:r>
              <a:rPr lang="pl-PL" sz="1200" i="1" dirty="0"/>
              <a:t>Źródło: Eco Tech </a:t>
            </a:r>
            <a:r>
              <a:rPr lang="pl-PL" sz="1200" i="1" dirty="0" err="1"/>
              <a:t>Haus</a:t>
            </a:r>
            <a:r>
              <a:rPr lang="pl-PL" sz="1200" i="1" dirty="0"/>
              <a:t> Sp. z o.o.</a:t>
            </a:r>
          </a:p>
        </p:txBody>
      </p:sp>
      <p:sp>
        <p:nvSpPr>
          <p:cNvPr id="6" name="Prostokąt 5"/>
          <p:cNvSpPr/>
          <p:nvPr/>
        </p:nvSpPr>
        <p:spPr>
          <a:xfrm>
            <a:off x="180074" y="392860"/>
            <a:ext cx="1402563" cy="369332"/>
          </a:xfrm>
          <a:prstGeom prst="rect">
            <a:avLst/>
          </a:prstGeom>
        </p:spPr>
        <p:txBody>
          <a:bodyPr wrap="none">
            <a:spAutoFit/>
          </a:bodyPr>
          <a:lstStyle/>
          <a:p>
            <a:r>
              <a:rPr lang="pl-PL" b="1" dirty="0"/>
              <a:t>Plac budowy</a:t>
            </a:r>
          </a:p>
        </p:txBody>
      </p:sp>
    </p:spTree>
    <p:extLst>
      <p:ext uri="{BB962C8B-B14F-4D97-AF65-F5344CB8AC3E}">
        <p14:creationId xmlns:p14="http://schemas.microsoft.com/office/powerpoint/2010/main" val="983978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80074" y="208194"/>
            <a:ext cx="6956135" cy="369332"/>
          </a:xfrm>
          <a:prstGeom prst="rect">
            <a:avLst/>
          </a:prstGeom>
        </p:spPr>
        <p:txBody>
          <a:bodyPr wrap="none">
            <a:spAutoFit/>
          </a:bodyPr>
          <a:lstStyle/>
          <a:p>
            <a:r>
              <a:rPr lang="pl-PL" b="1" dirty="0"/>
              <a:t>Rozwiązania szalunków traconych termoizolacyjnych dostępne na rynku</a:t>
            </a:r>
          </a:p>
        </p:txBody>
      </p:sp>
      <p:sp>
        <p:nvSpPr>
          <p:cNvPr id="3" name="Prostokąt 2"/>
          <p:cNvSpPr/>
          <p:nvPr/>
        </p:nvSpPr>
        <p:spPr>
          <a:xfrm>
            <a:off x="239287" y="5862946"/>
            <a:ext cx="3816423" cy="507831"/>
          </a:xfrm>
          <a:prstGeom prst="rect">
            <a:avLst/>
          </a:prstGeom>
        </p:spPr>
        <p:txBody>
          <a:bodyPr wrap="square">
            <a:spAutoFit/>
          </a:bodyPr>
          <a:lstStyle/>
          <a:p>
            <a:pPr algn="just">
              <a:lnSpc>
                <a:spcPct val="150000"/>
              </a:lnSpc>
            </a:pPr>
            <a:r>
              <a:rPr lang="pl-PL" dirty="0"/>
              <a:t>Podstawa XPS300, ścianka EPS szary</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390" y="4295221"/>
            <a:ext cx="2088232" cy="1734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ole tekstowe 5"/>
          <p:cNvSpPr txBox="1"/>
          <p:nvPr/>
        </p:nvSpPr>
        <p:spPr>
          <a:xfrm>
            <a:off x="239287" y="6370777"/>
            <a:ext cx="4032447" cy="461665"/>
          </a:xfrm>
          <a:prstGeom prst="rect">
            <a:avLst/>
          </a:prstGeom>
          <a:noFill/>
        </p:spPr>
        <p:txBody>
          <a:bodyPr wrap="square" rtlCol="0">
            <a:spAutoFit/>
          </a:bodyPr>
          <a:lstStyle/>
          <a:p>
            <a:r>
              <a:rPr lang="pl-PL" sz="1200" i="1" dirty="0"/>
              <a:t>Źródło: </a:t>
            </a:r>
            <a:r>
              <a:rPr lang="pl-PL" sz="1200" i="1" dirty="0" err="1"/>
              <a:t>PARATi</a:t>
            </a:r>
            <a:r>
              <a:rPr lang="pl-PL" sz="1200" i="1" dirty="0"/>
              <a:t>; https://allegro.pl/oferta/szalunek-styropianowy-tracony-plyta-fundamentowa-9845780048 </a:t>
            </a: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395" y="990948"/>
            <a:ext cx="2475031" cy="2067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Prostokąt 7"/>
          <p:cNvSpPr/>
          <p:nvPr/>
        </p:nvSpPr>
        <p:spPr>
          <a:xfrm>
            <a:off x="1071801" y="3017372"/>
            <a:ext cx="1908211" cy="464871"/>
          </a:xfrm>
          <a:prstGeom prst="rect">
            <a:avLst/>
          </a:prstGeom>
        </p:spPr>
        <p:txBody>
          <a:bodyPr wrap="square">
            <a:spAutoFit/>
          </a:bodyPr>
          <a:lstStyle/>
          <a:p>
            <a:pPr algn="ctr">
              <a:lnSpc>
                <a:spcPct val="150000"/>
              </a:lnSpc>
            </a:pPr>
            <a:r>
              <a:rPr lang="pl-PL" dirty="0"/>
              <a:t>XPS</a:t>
            </a:r>
          </a:p>
        </p:txBody>
      </p:sp>
      <p:sp>
        <p:nvSpPr>
          <p:cNvPr id="9" name="pole tekstowe 8"/>
          <p:cNvSpPr txBox="1"/>
          <p:nvPr/>
        </p:nvSpPr>
        <p:spPr>
          <a:xfrm>
            <a:off x="513037" y="3395297"/>
            <a:ext cx="4032447" cy="461665"/>
          </a:xfrm>
          <a:prstGeom prst="rect">
            <a:avLst/>
          </a:prstGeom>
          <a:noFill/>
        </p:spPr>
        <p:txBody>
          <a:bodyPr wrap="square" rtlCol="0">
            <a:spAutoFit/>
          </a:bodyPr>
          <a:lstStyle/>
          <a:p>
            <a:r>
              <a:rPr lang="pl-PL" sz="1200" i="1" dirty="0"/>
              <a:t>Źródło: </a:t>
            </a:r>
            <a:r>
              <a:rPr lang="pl-PL" sz="1200" i="1" dirty="0" err="1"/>
              <a:t>Finnfoam</a:t>
            </a:r>
            <a:r>
              <a:rPr lang="pl-PL" sz="1200" i="1" dirty="0"/>
              <a:t>; https://szalunkowy.pl/produkt/lawa-fundamentowa-finnfoam-560x600x1000/</a:t>
            </a: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8454" y="979478"/>
            <a:ext cx="2545918" cy="2170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rostokąt 10"/>
          <p:cNvSpPr/>
          <p:nvPr/>
        </p:nvSpPr>
        <p:spPr>
          <a:xfrm>
            <a:off x="4773835" y="3017372"/>
            <a:ext cx="3691533" cy="507831"/>
          </a:xfrm>
          <a:prstGeom prst="rect">
            <a:avLst/>
          </a:prstGeom>
        </p:spPr>
        <p:txBody>
          <a:bodyPr wrap="square">
            <a:spAutoFit/>
          </a:bodyPr>
          <a:lstStyle/>
          <a:p>
            <a:pPr algn="ctr">
              <a:lnSpc>
                <a:spcPct val="150000"/>
              </a:lnSpc>
            </a:pPr>
            <a:r>
              <a:rPr lang="pl-PL" dirty="0"/>
              <a:t>XPS + listwy z tworzyw sztucznych</a:t>
            </a:r>
          </a:p>
        </p:txBody>
      </p:sp>
      <p:sp>
        <p:nvSpPr>
          <p:cNvPr id="12" name="pole tekstowe 11"/>
          <p:cNvSpPr txBox="1"/>
          <p:nvPr/>
        </p:nvSpPr>
        <p:spPr>
          <a:xfrm>
            <a:off x="4528964" y="3395297"/>
            <a:ext cx="4615036" cy="276999"/>
          </a:xfrm>
          <a:prstGeom prst="rect">
            <a:avLst/>
          </a:prstGeom>
          <a:noFill/>
        </p:spPr>
        <p:txBody>
          <a:bodyPr wrap="square" rtlCol="0">
            <a:spAutoFit/>
          </a:bodyPr>
          <a:lstStyle/>
          <a:p>
            <a:r>
              <a:rPr lang="pl-PL" sz="1200" i="1" dirty="0"/>
              <a:t>Źródło: </a:t>
            </a:r>
            <a:r>
              <a:rPr lang="pl-PL" sz="1200" i="1" dirty="0" err="1"/>
              <a:t>Praktech</a:t>
            </a:r>
            <a:r>
              <a:rPr lang="pl-PL" sz="1200" i="1" dirty="0"/>
              <a:t>; http://www.praktech.pl/budowa_szalunku,1,002 </a:t>
            </a:r>
          </a:p>
        </p:txBody>
      </p:sp>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1393772"/>
            <a:ext cx="10668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0899" y="4340836"/>
            <a:ext cx="2487603" cy="1580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Prostokąt 16"/>
          <p:cNvSpPr/>
          <p:nvPr/>
        </p:nvSpPr>
        <p:spPr>
          <a:xfrm>
            <a:off x="4820900" y="5823128"/>
            <a:ext cx="3340460" cy="507831"/>
          </a:xfrm>
          <a:prstGeom prst="rect">
            <a:avLst/>
          </a:prstGeom>
        </p:spPr>
        <p:txBody>
          <a:bodyPr wrap="square">
            <a:spAutoFit/>
          </a:bodyPr>
          <a:lstStyle/>
          <a:p>
            <a:pPr algn="just">
              <a:lnSpc>
                <a:spcPct val="150000"/>
              </a:lnSpc>
            </a:pPr>
            <a:r>
              <a:rPr lang="pl-PL" dirty="0"/>
              <a:t>EPS 200 HYDRO PLUS  </a:t>
            </a:r>
          </a:p>
        </p:txBody>
      </p:sp>
      <p:pic>
        <p:nvPicPr>
          <p:cNvPr id="7177"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2013" y="4340836"/>
            <a:ext cx="749346" cy="1522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ole tekstowe 19"/>
          <p:cNvSpPr txBox="1"/>
          <p:nvPr/>
        </p:nvSpPr>
        <p:spPr>
          <a:xfrm>
            <a:off x="4773833" y="6243427"/>
            <a:ext cx="4032447" cy="646331"/>
          </a:xfrm>
          <a:prstGeom prst="rect">
            <a:avLst/>
          </a:prstGeom>
          <a:noFill/>
        </p:spPr>
        <p:txBody>
          <a:bodyPr wrap="square" rtlCol="0">
            <a:spAutoFit/>
          </a:bodyPr>
          <a:lstStyle/>
          <a:p>
            <a:r>
              <a:rPr lang="pl-PL" sz="1200" i="1" dirty="0"/>
              <a:t>Źródło: </a:t>
            </a:r>
            <a:r>
              <a:rPr lang="pl-PL" sz="1200" i="1" dirty="0" err="1"/>
              <a:t>Styrotermika</a:t>
            </a:r>
            <a:r>
              <a:rPr lang="pl-PL" sz="1200" i="1" dirty="0"/>
              <a:t> Maciej </a:t>
            </a:r>
            <a:r>
              <a:rPr lang="pl-PL" sz="1200" i="1" dirty="0" err="1"/>
              <a:t>Skrzypczaki</a:t>
            </a:r>
            <a:r>
              <a:rPr lang="pl-PL" sz="1200" i="1" dirty="0"/>
              <a:t>; https://allegro.pl/oferta/szalunek-tracony-brzegowy-plyta-fundamentowa-aqua-10671677943</a:t>
            </a:r>
          </a:p>
        </p:txBody>
      </p:sp>
    </p:spTree>
    <p:extLst>
      <p:ext uri="{BB962C8B-B14F-4D97-AF65-F5344CB8AC3E}">
        <p14:creationId xmlns:p14="http://schemas.microsoft.com/office/powerpoint/2010/main" val="3123025724"/>
      </p:ext>
    </p:extLst>
  </p:cSld>
  <p:clrMapOvr>
    <a:masterClrMapping/>
  </p:clrMapOvr>
</p:sld>
</file>

<file path=ppt/theme/theme1.xml><?xml version="1.0" encoding="utf-8"?>
<a:theme xmlns:a="http://schemas.openxmlformats.org/drawingml/2006/main" name="Złożony">
  <a:themeElements>
    <a:clrScheme name="Ekskluzywny">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Złożony">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Złożony">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4340</TotalTime>
  <Words>1283</Words>
  <Application>Microsoft Office PowerPoint</Application>
  <PresentationFormat>Pokaz na ekranie (4:3)</PresentationFormat>
  <Paragraphs>155</Paragraphs>
  <Slides>13</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13</vt:i4>
      </vt:variant>
    </vt:vector>
  </HeadingPairs>
  <TitlesOfParts>
    <vt:vector size="17" baseType="lpstr">
      <vt:lpstr>Calibri</vt:lpstr>
      <vt:lpstr>Cambria Math</vt:lpstr>
      <vt:lpstr>Wingdings</vt:lpstr>
      <vt:lpstr>Złożony</vt:lpstr>
      <vt:lpstr>Propozycja nowego zastosowania materiału izolacyjnego PIR (poliizocyjanurat)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ahenclik</dc:creator>
  <cp:lastModifiedBy>Witold Mark</cp:lastModifiedBy>
  <cp:revision>55</cp:revision>
  <dcterms:created xsi:type="dcterms:W3CDTF">2021-05-04T12:18:19Z</dcterms:created>
  <dcterms:modified xsi:type="dcterms:W3CDTF">2021-05-08T09:27:40Z</dcterms:modified>
</cp:coreProperties>
</file>